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6" r:id="rId2"/>
    <p:sldId id="281" r:id="rId3"/>
    <p:sldId id="517" r:id="rId4"/>
    <p:sldId id="263" r:id="rId5"/>
    <p:sldId id="257" r:id="rId6"/>
    <p:sldId id="261" r:id="rId7"/>
    <p:sldId id="258" r:id="rId8"/>
    <p:sldId id="259" r:id="rId9"/>
    <p:sldId id="262" r:id="rId10"/>
    <p:sldId id="265" r:id="rId11"/>
    <p:sldId id="266" r:id="rId12"/>
    <p:sldId id="282" r:id="rId13"/>
    <p:sldId id="267" r:id="rId14"/>
    <p:sldId id="268" r:id="rId15"/>
    <p:sldId id="515" r:id="rId16"/>
    <p:sldId id="278" r:id="rId17"/>
    <p:sldId id="274" r:id="rId18"/>
    <p:sldId id="275" r:id="rId19"/>
    <p:sldId id="277" r:id="rId20"/>
    <p:sldId id="270" r:id="rId21"/>
    <p:sldId id="514" r:id="rId22"/>
    <p:sldId id="273" r:id="rId23"/>
    <p:sldId id="511" r:id="rId24"/>
    <p:sldId id="51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DF2E9"/>
    <a:srgbClr val="ED4F10"/>
    <a:srgbClr val="FFAE4B"/>
    <a:srgbClr val="EA5413"/>
    <a:srgbClr val="E67E22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59" autoAdjust="0"/>
  </p:normalViewPr>
  <p:slideViewPr>
    <p:cSldViewPr snapToGrid="0">
      <p:cViewPr varScale="1">
        <p:scale>
          <a:sx n="83" d="100"/>
          <a:sy n="83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035C3-916E-4CE7-8D64-47F6E682ED97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3B937-F2D1-4C13-B57B-5C60EA0B945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46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65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이제 중간정도 흘러가고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파트는</a:t>
            </a:r>
            <a:r>
              <a:rPr lang="en-US" altLang="ko-KR" dirty="0"/>
              <a:t> </a:t>
            </a:r>
            <a:r>
              <a:rPr lang="ko-KR" altLang="en-US" dirty="0"/>
              <a:t>수업시간에 배운 내용을 적용</a:t>
            </a:r>
            <a:r>
              <a:rPr lang="en-US" altLang="ko-KR" dirty="0"/>
              <a:t> </a:t>
            </a:r>
            <a:r>
              <a:rPr lang="ko-KR" altLang="en-US" dirty="0"/>
              <a:t>혹은 응용에 대한 이야기입니다</a:t>
            </a:r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우리가 어떤 사람을 안다라는 것이 이름 정도만 알아도 안다라고 말하기도 합니다</a:t>
            </a:r>
            <a:r>
              <a:rPr lang="en-US" altLang="ko-KR" dirty="0"/>
              <a:t>. </a:t>
            </a:r>
            <a:r>
              <a:rPr lang="ko-KR" altLang="en-US" dirty="0"/>
              <a:t>하지만 그사람을 이해한다고 하지는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학습을 할 때는 우리가 배운것이 이름만 아는</a:t>
            </a:r>
            <a:r>
              <a:rPr lang="en-US" altLang="ko-KR" dirty="0"/>
              <a:t>(</a:t>
            </a:r>
            <a:r>
              <a:rPr lang="ko-KR" altLang="en-US" dirty="0"/>
              <a:t>지식</a:t>
            </a:r>
            <a:r>
              <a:rPr lang="en-US" altLang="ko-KR" dirty="0"/>
              <a:t>)</a:t>
            </a:r>
            <a:r>
              <a:rPr lang="ko-KR" altLang="en-US" dirty="0"/>
              <a:t>인지 혹은 이해인지를 구분하는 것이 중요합니다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713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이번 미니 프로젝트가 아는 것을 넘어 이해하기 위해 직접 응용해보는 기회가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셋인터벌 </a:t>
            </a:r>
            <a:r>
              <a:rPr lang="en-US" altLang="ko-KR" dirty="0"/>
              <a:t>//</a:t>
            </a:r>
            <a:r>
              <a:rPr lang="ko-KR" altLang="en-US" dirty="0"/>
              <a:t>유효성검증</a:t>
            </a:r>
            <a:r>
              <a:rPr lang="en-US" altLang="ko-KR" dirty="0"/>
              <a:t>, //</a:t>
            </a:r>
            <a:r>
              <a:rPr lang="ko-KR" altLang="en-US" dirty="0"/>
              <a:t>토글 기능등을 직접 적용해보면서 이해도를 높이는 시간이 되었고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09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얼러트 기능의 경우 다 똑같은 소스코드로도 구동되지만 </a:t>
            </a:r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온클릭</a:t>
            </a:r>
            <a:r>
              <a:rPr lang="en-US" altLang="ko-KR" dirty="0"/>
              <a:t>, </a:t>
            </a:r>
            <a:r>
              <a:rPr lang="ko-KR" altLang="en-US" dirty="0"/>
              <a:t>에드드이벤트리스터</a:t>
            </a:r>
            <a:r>
              <a:rPr lang="en-US" altLang="ko-KR" dirty="0"/>
              <a:t>, </a:t>
            </a:r>
            <a:r>
              <a:rPr lang="ko-KR" altLang="en-US" dirty="0"/>
              <a:t>겟엘레멘트바이아이디</a:t>
            </a:r>
            <a:r>
              <a:rPr lang="en-US" altLang="ko-KR" dirty="0"/>
              <a:t>, </a:t>
            </a:r>
            <a:r>
              <a:rPr lang="ko-KR" altLang="en-US" dirty="0"/>
              <a:t>쿼리셀렉터등 다양하게 적용되는 것을 확인하게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406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파트는 어떻게 보면 이번 발표의 핵심이자 저희가 가장 고된 시간을 보낸 파트인데요</a:t>
            </a:r>
            <a:endParaRPr lang="en-US" altLang="ko-KR" dirty="0"/>
          </a:p>
          <a:p>
            <a:r>
              <a:rPr lang="ko-KR" altLang="en-US" dirty="0"/>
              <a:t>수업시간외의 내용</a:t>
            </a:r>
            <a:r>
              <a:rPr lang="en-US" altLang="ko-KR" dirty="0"/>
              <a:t>, </a:t>
            </a:r>
            <a:r>
              <a:rPr lang="ko-KR" altLang="en-US" dirty="0"/>
              <a:t>즉 지식이 없는 상태에서 검색을 통해 찾은것을 적용하기 위해 어떤 고민</a:t>
            </a:r>
            <a:r>
              <a:rPr lang="en-US" altLang="ko-KR" dirty="0"/>
              <a:t>, </a:t>
            </a:r>
            <a:r>
              <a:rPr lang="ko-KR" altLang="en-US" dirty="0"/>
              <a:t>과정</a:t>
            </a:r>
            <a:r>
              <a:rPr lang="en-US" altLang="ko-KR" dirty="0"/>
              <a:t>, </a:t>
            </a:r>
            <a:r>
              <a:rPr lang="ko-KR" altLang="en-US" dirty="0"/>
              <a:t>결과에 대한 이야기입니다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681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 </a:t>
            </a:r>
            <a:r>
              <a:rPr lang="en-US" altLang="ko-KR" dirty="0"/>
              <a:t>:</a:t>
            </a:r>
            <a:r>
              <a:rPr lang="ko-KR" altLang="en-US" dirty="0"/>
              <a:t> 각 메뉴의 상세페이지에 리뷰게시판으로 연결되고 다시 돌아올 경우 리뷰게시판 위치로 이동하길 원했습니다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코드를 보시면 </a:t>
            </a:r>
            <a:r>
              <a:rPr lang="en-US" altLang="ko-KR" dirty="0"/>
              <a:t>history </a:t>
            </a:r>
            <a:r>
              <a:rPr lang="ko-KR" altLang="en-US" dirty="0"/>
              <a:t>객체가 있는데 이는 브라우저의 </a:t>
            </a:r>
            <a:r>
              <a:rPr lang="en-US" altLang="ko-KR" dirty="0"/>
              <a:t>history </a:t>
            </a:r>
            <a:r>
              <a:rPr lang="ko-KR" altLang="en-US" dirty="0"/>
              <a:t>정보</a:t>
            </a:r>
            <a:r>
              <a:rPr lang="en-US" altLang="ko-KR" dirty="0"/>
              <a:t>(</a:t>
            </a:r>
            <a:r>
              <a:rPr lang="ko-KR" altLang="en-US" dirty="0"/>
              <a:t>사용자가 방문한 </a:t>
            </a:r>
            <a:r>
              <a:rPr lang="en-US" altLang="ko-KR" dirty="0"/>
              <a:t>URL 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/>
              <a:t>를 저장하는 기능입니다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Location href </a:t>
            </a:r>
            <a:r>
              <a:rPr lang="ko-KR" altLang="en-US" dirty="0"/>
              <a:t>는 특정 태그의 위치도 지정할수도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우측의 </a:t>
            </a:r>
            <a:r>
              <a:rPr lang="en-US" altLang="ko-KR" dirty="0"/>
              <a:t>blink</a:t>
            </a:r>
            <a:r>
              <a:rPr lang="ko-KR" altLang="en-US" dirty="0"/>
              <a:t>는 광고페이지의 기능인데요</a:t>
            </a:r>
            <a:r>
              <a:rPr lang="en-US" altLang="ko-KR" dirty="0"/>
              <a:t>. 0.5</a:t>
            </a:r>
            <a:r>
              <a:rPr lang="ko-KR" altLang="en-US" dirty="0"/>
              <a:t>초를 주어 깜빡이는 효과를 넣었습니다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98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버튼의 구현에서 다소 이슈가 있었는데요</a:t>
            </a:r>
            <a:endParaRPr lang="en-US" altLang="ko-KR" dirty="0"/>
          </a:p>
          <a:p>
            <a:r>
              <a:rPr lang="ko-KR" altLang="en-US" dirty="0"/>
              <a:t>부트스트랩을 통해 이전에는 다소 편하게 버튼을 구현했는데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저희의 버튼설정과 부트스트랩이 충돌하는 상황이 발생하게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둘중에 하나를 포기하거나 다소 광범위한 부분을 재설정하기에는 시간이 촉박한 편이었습니다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고민끝에 저희가 필요한 것이 </a:t>
            </a:r>
            <a:r>
              <a:rPr lang="en-US" altLang="ko-KR" dirty="0"/>
              <a:t>button</a:t>
            </a:r>
            <a:r>
              <a:rPr lang="ko-KR" altLang="en-US" dirty="0"/>
              <a:t>만이 아니라 </a:t>
            </a:r>
            <a:r>
              <a:rPr lang="en-US" altLang="ko-KR" dirty="0"/>
              <a:t>submit </a:t>
            </a:r>
            <a:r>
              <a:rPr lang="ko-KR" altLang="en-US" dirty="0"/>
              <a:t>도 있었기에 </a:t>
            </a:r>
            <a:r>
              <a:rPr lang="en-US" altLang="ko-KR" dirty="0"/>
              <a:t>type </a:t>
            </a:r>
            <a:r>
              <a:rPr lang="ko-KR" altLang="en-US" dirty="0"/>
              <a:t>를 </a:t>
            </a:r>
            <a:r>
              <a:rPr lang="en-US" altLang="ko-KR" dirty="0"/>
              <a:t>submit </a:t>
            </a:r>
            <a:r>
              <a:rPr lang="ko-KR" altLang="en-US" dirty="0"/>
              <a:t>과 </a:t>
            </a:r>
            <a:r>
              <a:rPr lang="en-US" altLang="ko-KR" dirty="0"/>
              <a:t>button </a:t>
            </a:r>
            <a:r>
              <a:rPr lang="ko-KR" altLang="en-US" dirty="0"/>
              <a:t>을 구분해서 해결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401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반응형 웹도 쉽지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 목표대로 금방 진행될줄 알았는데</a:t>
            </a:r>
            <a:endParaRPr lang="en-US" altLang="ko-KR" dirty="0"/>
          </a:p>
          <a:p>
            <a:r>
              <a:rPr lang="ko-KR" altLang="en-US" dirty="0"/>
              <a:t>배운바가 있기에 </a:t>
            </a:r>
            <a:r>
              <a:rPr lang="en-US" altLang="ko-KR" dirty="0"/>
              <a:t>Html </a:t>
            </a:r>
            <a:r>
              <a:rPr lang="ko-KR" altLang="en-US" dirty="0"/>
              <a:t>에서 인라인모델로 처리를 하려고 했으나 소스코드대로 적용이 안되었습니다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</a:t>
            </a:r>
            <a:r>
              <a:rPr lang="ko-KR" altLang="en-US" dirty="0"/>
              <a:t>에서 특정 클래스를 설정했는데 </a:t>
            </a:r>
            <a:r>
              <a:rPr lang="en-US" altLang="ko-KR" dirty="0"/>
              <a:t>//</a:t>
            </a:r>
            <a:r>
              <a:rPr lang="ko-KR" altLang="en-US" dirty="0"/>
              <a:t>저희가 원하는</a:t>
            </a:r>
            <a:r>
              <a:rPr lang="en-US" altLang="ko-KR" dirty="0"/>
              <a:t>//</a:t>
            </a:r>
            <a:r>
              <a:rPr lang="ko-KR" altLang="en-US" dirty="0"/>
              <a:t> 모습이 아닌</a:t>
            </a:r>
            <a:r>
              <a:rPr lang="en-US" altLang="ko-KR" dirty="0"/>
              <a:t>// </a:t>
            </a:r>
            <a:r>
              <a:rPr lang="ko-KR" altLang="en-US" dirty="0"/>
              <a:t>형태로 나타나기 시작했습니다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md,ms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넓게 적용이 되어 정렬이 깨지고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글씨들이 세로가 되는 문제점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45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Queries.css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부분이 반응형화면일 때 지정된 부분이었음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-&gt;gallery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부분에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columns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 있던 내용에 행의 개수설정과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padding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추가로 설정해줌</a:t>
            </a:r>
          </a:p>
          <a:p>
            <a:pPr marL="0" indent="0">
              <a:buNone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Max-width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값은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width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59em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이하일 경우 효과 적용하라는 것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293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회원가입과 </a:t>
            </a:r>
            <a:r>
              <a:rPr lang="ko-KR" altLang="en-US" dirty="0" err="1"/>
              <a:t>로그인입니다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아이디와 비밀번호를 입력하면 </a:t>
            </a:r>
            <a:r>
              <a:rPr lang="ko-KR" altLang="en-US" dirty="0" err="1"/>
              <a:t>로컬스토리지에</a:t>
            </a:r>
            <a:r>
              <a:rPr lang="ko-KR" altLang="en-US" dirty="0"/>
              <a:t> 저장되는 방식입니다</a:t>
            </a:r>
            <a:r>
              <a:rPr lang="en-US" altLang="ko-KR" dirty="0"/>
              <a:t>. </a:t>
            </a:r>
            <a:r>
              <a:rPr lang="en-US" altLang="ko-KR" dirty="0" err="1"/>
              <a:t>Setitem</a:t>
            </a:r>
            <a:r>
              <a:rPr lang="en-US" altLang="ko-KR" dirty="0"/>
              <a:t>, </a:t>
            </a:r>
            <a:r>
              <a:rPr lang="en-US" altLang="ko-KR" dirty="0" err="1"/>
              <a:t>getitem</a:t>
            </a:r>
            <a:r>
              <a:rPr lang="ko-KR" altLang="en-US" dirty="0"/>
              <a:t>을 이용해서 호출하는데 큰 무리는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무리가 없었다고 말했지만 사실 </a:t>
            </a:r>
            <a:r>
              <a:rPr lang="ko-KR" altLang="en-US" dirty="0" err="1"/>
              <a:t>하루종일</a:t>
            </a:r>
            <a:r>
              <a:rPr lang="ko-KR" altLang="en-US" dirty="0"/>
              <a:t> 죽을 </a:t>
            </a:r>
            <a:r>
              <a:rPr lang="ko-KR" altLang="en-US" dirty="0" err="1"/>
              <a:t>맛이었구요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두번째로 중간을 보시면</a:t>
            </a:r>
            <a:r>
              <a:rPr lang="en-US" altLang="ko-KR" dirty="0"/>
              <a:t>, </a:t>
            </a:r>
            <a:r>
              <a:rPr lang="ko-KR" altLang="en-US" dirty="0"/>
              <a:t>로그인이 </a:t>
            </a:r>
            <a:r>
              <a:rPr lang="ko-KR" altLang="en-US" dirty="0" err="1"/>
              <a:t>되는것을</a:t>
            </a:r>
            <a:r>
              <a:rPr lang="ko-KR" altLang="en-US" dirty="0"/>
              <a:t> 확인되었기때문에</a:t>
            </a:r>
            <a:r>
              <a:rPr lang="en-US" altLang="ko-KR" dirty="0"/>
              <a:t>,</a:t>
            </a:r>
            <a:r>
              <a:rPr lang="ko-KR" altLang="en-US" dirty="0"/>
              <a:t> 로그아웃 버튼도 구현했습니다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로그인에 성공하면 로그인과 회원가입 버튼이 사라지고 로그아웃 버튼이 등장하도록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세번째는 로그인 </a:t>
            </a:r>
            <a:r>
              <a:rPr lang="ko-KR" altLang="en-US" dirty="0" err="1"/>
              <a:t>성공시</a:t>
            </a:r>
            <a:r>
              <a:rPr lang="ko-KR" altLang="en-US" dirty="0"/>
              <a:t> 특정 페이지의 </a:t>
            </a:r>
            <a:r>
              <a:rPr lang="en-US" altLang="ko-KR" dirty="0"/>
              <a:t>text</a:t>
            </a:r>
            <a:r>
              <a:rPr lang="ko-KR" altLang="en-US" dirty="0"/>
              <a:t>가 로그인한 아이디로 적용하도록 하고 싶었는데 이 부분이 생각대로 진행되지 않았습니다</a:t>
            </a:r>
            <a:r>
              <a:rPr lang="en-US" altLang="ko-KR" dirty="0"/>
              <a:t>.//</a:t>
            </a:r>
          </a:p>
          <a:p>
            <a:r>
              <a:rPr lang="ko-KR" altLang="en-US" dirty="0"/>
              <a:t>스트레스로 머리카락 개수가 홀수에서 짝수로 </a:t>
            </a:r>
            <a:r>
              <a:rPr lang="ko-KR" altLang="en-US" dirty="0" err="1"/>
              <a:t>변할정도로</a:t>
            </a:r>
            <a:r>
              <a:rPr lang="ko-KR" altLang="en-US" dirty="0"/>
              <a:t> 힘든 경험을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788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저장방식이 하나의 키와 하나의 </a:t>
            </a:r>
            <a:r>
              <a:rPr lang="ko-KR" altLang="en-US" dirty="0" err="1"/>
              <a:t>벨류만</a:t>
            </a:r>
            <a:r>
              <a:rPr lang="ko-KR" altLang="en-US" dirty="0"/>
              <a:t> 저장하는 방식이었다면</a:t>
            </a:r>
            <a:r>
              <a:rPr lang="en-US" altLang="ko-KR" dirty="0"/>
              <a:t>,//</a:t>
            </a:r>
          </a:p>
          <a:p>
            <a:r>
              <a:rPr lang="ko-KR" altLang="en-US" dirty="0"/>
              <a:t>키는 그대로 하나지만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벨류에는</a:t>
            </a:r>
            <a:r>
              <a:rPr lang="ko-KR" altLang="en-US" dirty="0"/>
              <a:t> 오브젝트로써 다양한 정보를 담아야 저희가 원하는 방식이었다는 것을 </a:t>
            </a:r>
            <a:r>
              <a:rPr lang="ko-KR" altLang="en-US" dirty="0" err="1"/>
              <a:t>깨달았습니다</a:t>
            </a:r>
            <a:r>
              <a:rPr lang="en-US" altLang="ko-KR" dirty="0"/>
              <a:t>.//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2</a:t>
            </a:r>
            <a:r>
              <a:rPr lang="ko-KR" altLang="en-US" dirty="0"/>
              <a:t>차 고비가 다가오는데요 로컬 스토리지의 특징상 오브젝트를 그대로 담으면 중간에 화면처럼 </a:t>
            </a:r>
            <a:r>
              <a:rPr lang="en-US" altLang="ko-KR" dirty="0"/>
              <a:t>[</a:t>
            </a:r>
            <a:r>
              <a:rPr lang="ko-KR" altLang="en-US" dirty="0"/>
              <a:t>오브젝트</a:t>
            </a:r>
            <a:r>
              <a:rPr lang="en-US" altLang="ko-KR" dirty="0"/>
              <a:t>,</a:t>
            </a:r>
            <a:r>
              <a:rPr lang="ko-KR" altLang="en-US" dirty="0"/>
              <a:t>오브젝트</a:t>
            </a:r>
            <a:r>
              <a:rPr lang="en-US" altLang="ko-KR" dirty="0"/>
              <a:t>]</a:t>
            </a:r>
            <a:r>
              <a:rPr lang="ko-KR" altLang="en-US" dirty="0"/>
              <a:t>로만 </a:t>
            </a:r>
            <a:r>
              <a:rPr lang="ko-KR" altLang="en-US" dirty="0" err="1"/>
              <a:t>출력이됩니다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해결책은 세번째 이미지와 같습니다</a:t>
            </a:r>
            <a:r>
              <a:rPr lang="en-US" altLang="ko-KR" dirty="0"/>
              <a:t>.//</a:t>
            </a:r>
          </a:p>
          <a:p>
            <a:r>
              <a:rPr lang="ko-KR" altLang="en-US" dirty="0"/>
              <a:t>키의 저장방식이 동일하지만</a:t>
            </a:r>
            <a:r>
              <a:rPr lang="en-US" altLang="ko-KR" dirty="0"/>
              <a:t>, </a:t>
            </a:r>
            <a:r>
              <a:rPr lang="ko-KR" altLang="en-US" dirty="0" err="1"/>
              <a:t>벨류는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파일 형태로 저장하고 불러와야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자바스크립트에서의 자료 저장은 </a:t>
            </a:r>
            <a:r>
              <a:rPr lang="en-US" altLang="ko-KR" dirty="0"/>
              <a:t>JSON </a:t>
            </a:r>
            <a:r>
              <a:rPr lang="ko-KR" altLang="en-US" dirty="0"/>
              <a:t>형태가 </a:t>
            </a:r>
            <a:r>
              <a:rPr lang="ko-KR" altLang="en-US" dirty="0" err="1"/>
              <a:t>국룰인것을</a:t>
            </a:r>
            <a:r>
              <a:rPr lang="ko-KR" altLang="en-US" dirty="0"/>
              <a:t> </a:t>
            </a:r>
            <a:r>
              <a:rPr lang="ko-KR" altLang="en-US" dirty="0" err="1"/>
              <a:t>뼈져리게</a:t>
            </a:r>
            <a:r>
              <a:rPr lang="ko-KR" altLang="en-US" dirty="0"/>
              <a:t> 배우게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40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과 </a:t>
            </a:r>
            <a:r>
              <a:rPr lang="en-US" altLang="ko-KR" dirty="0"/>
              <a:t>css </a:t>
            </a:r>
            <a:r>
              <a:rPr lang="ko-KR" altLang="en-US" dirty="0"/>
              <a:t>를 배우기전에 잡았던 저희의 컨셉입니다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주제는 맛집</a:t>
            </a:r>
            <a:r>
              <a:rPr lang="en-US" altLang="ko-KR" dirty="0"/>
              <a:t>, </a:t>
            </a:r>
            <a:r>
              <a:rPr lang="ko-KR" altLang="en-US" dirty="0"/>
              <a:t>위치는 인근역</a:t>
            </a:r>
            <a:r>
              <a:rPr lang="en-US" altLang="ko-KR" dirty="0"/>
              <a:t>, </a:t>
            </a:r>
            <a:r>
              <a:rPr lang="ko-KR" altLang="en-US" dirty="0"/>
              <a:t>특징은 혼밥과 가격대 별점등을 기준으로 고객의 니즈를 해소하는 사이트를 기획했습니다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우측에 보이시는 것처럼 지역</a:t>
            </a:r>
            <a:r>
              <a:rPr lang="en-US" altLang="ko-KR" dirty="0"/>
              <a:t>, </a:t>
            </a:r>
            <a:r>
              <a:rPr lang="ko-KR" altLang="en-US" dirty="0"/>
              <a:t>혼밥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별점을 선택시 옵션사항들을 추가로 선택하는 구조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324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내용을 정리하자면 문제를 인식하고 </a:t>
            </a:r>
            <a:r>
              <a:rPr lang="en-US" altLang="ko-KR" dirty="0"/>
              <a:t>2</a:t>
            </a:r>
            <a:r>
              <a:rPr lang="ko-KR" altLang="en-US" dirty="0"/>
              <a:t>차 고비를 넘어 </a:t>
            </a:r>
            <a:r>
              <a:rPr lang="en-US" altLang="ko-KR" dirty="0"/>
              <a:t>3</a:t>
            </a:r>
            <a:r>
              <a:rPr lang="ko-KR" altLang="en-US" dirty="0"/>
              <a:t>차에 도달해 해결을 한 과정입니다</a:t>
            </a:r>
            <a:r>
              <a:rPr lang="en-US" altLang="ko-KR" dirty="0"/>
              <a:t>.//</a:t>
            </a:r>
          </a:p>
          <a:p>
            <a:endParaRPr lang="en-US" altLang="ko-KR" dirty="0"/>
          </a:p>
          <a:p>
            <a:r>
              <a:rPr lang="ko-KR" altLang="en-US" dirty="0"/>
              <a:t>사실 </a:t>
            </a:r>
            <a:r>
              <a:rPr lang="ko-KR" altLang="en-US" dirty="0" err="1"/>
              <a:t>저희팀만으로</a:t>
            </a:r>
            <a:r>
              <a:rPr lang="ko-KR" altLang="en-US" dirty="0"/>
              <a:t> 해결하지는 못해서 도움을 받았는데요</a:t>
            </a:r>
            <a:r>
              <a:rPr lang="en-US" altLang="ko-KR" dirty="0"/>
              <a:t>. </a:t>
            </a:r>
            <a:r>
              <a:rPr lang="ko-KR" altLang="en-US" dirty="0"/>
              <a:t>프리미어 리그에 손흥민이 있다면</a:t>
            </a:r>
            <a:r>
              <a:rPr lang="en-US" altLang="ko-KR" dirty="0"/>
              <a:t>, 2</a:t>
            </a:r>
            <a:r>
              <a:rPr lang="ko-KR" altLang="en-US" dirty="0"/>
              <a:t>팀에 </a:t>
            </a:r>
            <a:r>
              <a:rPr lang="ko-KR" altLang="en-US" dirty="0" err="1"/>
              <a:t>손윤제</a:t>
            </a:r>
            <a:r>
              <a:rPr lang="ko-KR" altLang="en-US" dirty="0"/>
              <a:t> 라는 분이 있어서 도움을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다시한번 </a:t>
            </a:r>
            <a:r>
              <a:rPr lang="ko-KR" altLang="en-US" dirty="0" err="1"/>
              <a:t>감사드리구요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비록 도움을 받았지만</a:t>
            </a:r>
            <a:r>
              <a:rPr lang="en-US" altLang="ko-KR" dirty="0"/>
              <a:t>, </a:t>
            </a:r>
            <a:r>
              <a:rPr lang="ko-KR" altLang="en-US" dirty="0"/>
              <a:t>결과적으로 저희가 원하던 </a:t>
            </a:r>
            <a:r>
              <a:rPr lang="en-US" altLang="ko-KR" dirty="0"/>
              <a:t>‘</a:t>
            </a:r>
            <a:r>
              <a:rPr lang="ko-KR" altLang="en-US" dirty="0"/>
              <a:t>로그인한 아이디가 화면에 표시되도록</a:t>
            </a:r>
            <a:r>
              <a:rPr lang="en-US" altLang="ko-KR" dirty="0"/>
              <a:t>＇</a:t>
            </a:r>
            <a:r>
              <a:rPr lang="ko-KR" altLang="en-US" dirty="0"/>
              <a:t>하는 목표도 달성했습니다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7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r>
              <a:rPr lang="ko-KR" altLang="en-US" dirty="0" err="1"/>
              <a:t>여기까지구요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F687B-5FAE-4CE6-A64F-0651743A485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16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화면은 질의 응답페이지지만 질문을 받지는 않겠습니다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그냥 제가 이런 애니메이션도 넣을 수 있다고 자랑하고 싶었습니다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질문을 받기 두려우니 저희 프로젝트 결과물을 바로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F687B-5FAE-4CE6-A64F-0651743A485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13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초기의 컨셉대로 각종 기능을 구현</a:t>
            </a:r>
            <a:endParaRPr lang="en-US" altLang="ko-KR" dirty="0"/>
          </a:p>
          <a:p>
            <a:r>
              <a:rPr lang="en-US" altLang="ko-KR" dirty="0"/>
              <a:t>Sidebar : Header </a:t>
            </a:r>
            <a:r>
              <a:rPr lang="ko-KR" altLang="en-US" dirty="0"/>
              <a:t>에서 메뉴 선택의 집중화를 피하기 위해 구현</a:t>
            </a:r>
            <a:endParaRPr lang="en-US" altLang="ko-KR" dirty="0"/>
          </a:p>
          <a:p>
            <a:r>
              <a:rPr lang="ko-KR" altLang="en-US" dirty="0"/>
              <a:t>반응형 웹도 적용하고 싶었고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마우스오버나 클릭시 간략한 </a:t>
            </a:r>
            <a:r>
              <a:rPr lang="en-US" altLang="ko-KR" dirty="0"/>
              <a:t>css</a:t>
            </a:r>
            <a:r>
              <a:rPr lang="ko-KR" altLang="en-US" dirty="0"/>
              <a:t>도 구동하는 것이 목표였습니다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프로젝트 첫날을 소비하고 한가지 이슈가 발생하게 됩니다</a:t>
            </a:r>
            <a:r>
              <a:rPr lang="en-US" altLang="ko-KR" dirty="0"/>
              <a:t>. </a:t>
            </a:r>
            <a:r>
              <a:rPr lang="ko-KR" altLang="en-US" dirty="0"/>
              <a:t>바로 세분화된 </a:t>
            </a:r>
            <a:r>
              <a:rPr lang="en-US" altLang="ko-KR" dirty="0"/>
              <a:t>grid </a:t>
            </a:r>
            <a:r>
              <a:rPr lang="ko-KR" altLang="en-US" dirty="0"/>
              <a:t>구성입니다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7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팀원중 누구라도 손쉽게 </a:t>
            </a:r>
            <a:r>
              <a:rPr lang="en-US" altLang="ko-KR" dirty="0"/>
              <a:t>Grid</a:t>
            </a:r>
            <a:r>
              <a:rPr lang="ko-KR" altLang="en-US" dirty="0"/>
              <a:t>를 다루는 사람이 적었습니다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 화면마다 설정을 달리하게 되면 통일성이 깨지게 되는 상황</a:t>
            </a:r>
            <a:endParaRPr lang="en-US" altLang="ko-KR" dirty="0"/>
          </a:p>
          <a:p>
            <a:r>
              <a:rPr lang="ko-KR" altLang="en-US" dirty="0"/>
              <a:t>최근 트렌드에 부적합하다는 의견이 모아지게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42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길지 않은 프로젝트기간이지만 저희는 과감하게 이전 작업물을 리뉴얼하게 되었습니다</a:t>
            </a:r>
            <a:r>
              <a:rPr lang="en-US" altLang="ko-KR" dirty="0"/>
              <a:t>. // //</a:t>
            </a:r>
          </a:p>
          <a:p>
            <a:r>
              <a:rPr lang="ko-KR" altLang="en-US" dirty="0"/>
              <a:t>사이드바 섹션을 없애고 중앙의 </a:t>
            </a:r>
            <a:r>
              <a:rPr lang="en-US" altLang="ko-KR" dirty="0"/>
              <a:t>4</a:t>
            </a:r>
            <a:r>
              <a:rPr lang="ko-KR" altLang="en-US" dirty="0"/>
              <a:t>개의 버튼으로 이동하게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심볼도 추가하고 부가설명을 붙이고 작업은 순조롭게 진행되었습니다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641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내용을 중앙정렬만으로 해결할 수 없겠죠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구분이 필요한 페이지의 경우 </a:t>
            </a:r>
            <a:r>
              <a:rPr lang="en-US" altLang="ko-KR" dirty="0"/>
              <a:t>// grid </a:t>
            </a:r>
            <a:r>
              <a:rPr lang="ko-KR" altLang="en-US" dirty="0"/>
              <a:t>를 각각 </a:t>
            </a:r>
            <a:r>
              <a:rPr lang="en-US" altLang="ko-KR" dirty="0"/>
              <a:t>1 frame </a:t>
            </a:r>
            <a:r>
              <a:rPr lang="ko-KR" altLang="en-US" dirty="0"/>
              <a:t>씩 나누어서 구성하기도 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 </a:t>
            </a:r>
            <a:r>
              <a:rPr lang="ko-KR" altLang="en-US" dirty="0"/>
              <a:t>소스코드는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83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맛의 레일로드의 크게 두가지로 방식으로 정리됩니다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헤더나 푸터의 메뉴 버튼을 누르면 </a:t>
            </a:r>
            <a:r>
              <a:rPr lang="en-US" altLang="ko-KR" dirty="0"/>
              <a:t>//</a:t>
            </a:r>
            <a:r>
              <a:rPr lang="ko-KR" altLang="en-US" dirty="0"/>
              <a:t> 새로운 </a:t>
            </a:r>
            <a:r>
              <a:rPr lang="en-US" altLang="ko-KR" dirty="0"/>
              <a:t>html</a:t>
            </a:r>
            <a:r>
              <a:rPr lang="ko-KR" altLang="en-US" dirty="0"/>
              <a:t>로 연결되고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987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선택에 따라 </a:t>
            </a:r>
            <a:r>
              <a:rPr lang="en-US" altLang="ko-KR" dirty="0"/>
              <a:t>index 1,2,3 </a:t>
            </a:r>
            <a:r>
              <a:rPr lang="ko-KR" altLang="en-US" dirty="0"/>
              <a:t>구성되어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각각 </a:t>
            </a:r>
            <a:r>
              <a:rPr lang="en-US" altLang="ko-KR" dirty="0"/>
              <a:t>phase 1,2,3</a:t>
            </a:r>
            <a:r>
              <a:rPr lang="ko-KR" altLang="en-US" dirty="0"/>
              <a:t>로 저희끼리는 합의가 되었고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유저의 선택결과에 따라 </a:t>
            </a:r>
            <a:r>
              <a:rPr lang="en-US" altLang="ko-KR" dirty="0"/>
              <a:t>phase1</a:t>
            </a:r>
            <a:r>
              <a:rPr lang="ko-KR" altLang="en-US" dirty="0"/>
              <a:t>에서는 </a:t>
            </a:r>
            <a:r>
              <a:rPr lang="en-US" altLang="ko-KR" dirty="0"/>
              <a:t>4</a:t>
            </a:r>
            <a:r>
              <a:rPr lang="ko-KR" altLang="en-US" dirty="0"/>
              <a:t>개의 버튼중 하나를 선택하면 </a:t>
            </a:r>
            <a:r>
              <a:rPr lang="en-US" altLang="ko-KR" dirty="0"/>
              <a:t>&gt; phase2</a:t>
            </a:r>
            <a:r>
              <a:rPr lang="ko-KR" altLang="en-US" dirty="0"/>
              <a:t> 에서는 메뉴선택 </a:t>
            </a:r>
            <a:r>
              <a:rPr lang="en-US" altLang="ko-KR" dirty="0"/>
              <a:t>&gt; phase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에서는 상세 설명으로 연결됩니다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486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반응형 웹구현에 중점을 두어 다양한 디바이스에서도 적응할 수 있도록 반응형으로 제작되었습니다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B937-F2D1-4C13-B57B-5C60EA0B945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56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56F44-6B23-2E8A-743D-8533786C0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82BAE8-4D73-E9A3-FCFD-D36A5D4F2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2EEE3-BF60-D0A7-85E4-49D7E2A7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68C2B-1ED9-3659-1E2E-63096C03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61B5D-9EA7-2D9F-50EE-B5509D27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72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8142D-572C-8190-2E18-B4DB9F78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CF6780-C447-2487-6745-5748DB7F0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575D9-5F22-3705-370B-07640BB9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0C0D2-71BF-7375-C807-118679A1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71035-1FD9-45E7-2B29-EA0058F7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94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36978F-2718-1039-FE9B-AFB933E74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6174E7-6A02-F32B-070A-D7E8ED646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7833F-8E0B-63FD-2CC3-BFA5457F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786F0-DCA8-5298-51F7-2D8EB671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A0847-B8E4-80DF-3004-EB010B20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53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16EF3-96CB-90C8-0782-C01BEE28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FAD1D-9747-88D7-3245-7FC2BA15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61A55-5930-D536-7DE1-802FC958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CFE65-E3B6-C441-F8DD-7018A5E4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BA656-E324-8748-66FC-F49FAC62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87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B7A02-ADCD-4748-EF2A-81900A54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71A12-0806-0BA5-E1F1-524360C84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6594CF-E40F-9321-C0CA-F9BD91D2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DB858B-CD29-DE98-4A6F-18F5562D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335A6-0C91-4AB6-8BE1-F88028B7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88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CF596-8E61-7618-6A5B-AA2C1AE1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B2227-A45B-945F-2A49-4026EB3A8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58A15D-C4B1-7D78-9EC9-E7B12DB29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D935FF-63B3-30D6-1341-FB80D2DB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57703C-184E-C95C-A6D5-FC508BC8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0F604D-BF3A-13C4-0838-F7389F26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87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D0FD0-865F-55E5-7E99-446B8EB6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A62C6D-03AF-EE1A-1C00-976B4700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11C55B-9B4A-9A76-8771-AF685C344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CA3762-987A-D5B4-DAC0-8C5393ED9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BE800D-0237-7C19-1BEC-BBA81DFFE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9D910C-E142-3EEF-DD38-9C35367A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4F16C7-9D81-16DA-F0F2-274227C7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8C6350-5655-8CCF-80B4-468C4957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27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1EF96-6770-CDE6-2FA8-FE46D168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C06DDC-3236-2F68-5051-BD667796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2CFD25-BC93-752A-8EE3-2888B775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B0DC68-1893-35AC-73F0-7A691449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58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9FD1B4-3745-5CE9-A1E8-F6E090E0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F67D25-B446-340C-EC13-06738B1C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4B61E-A63D-B4E3-7723-A1C47D65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41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A9B52-C4C7-0041-3551-27B824F7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9B5BB4-63D1-35AC-C084-D340F5ECE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A095B8-07AB-426F-D3F2-534FB9F95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FB0942-C7C0-7FCB-74CF-2C607C8C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7E6D-2373-72B0-4F0A-3D2984B0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E34475-60E8-E09F-7038-413C7CAA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9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ED502-D52B-0DE5-460D-091BC056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94A43-6372-C127-C190-604DC3F954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171F7-60D5-BCE3-DA71-5E88DC71F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468E7-75BC-83B0-6938-BA1A04D7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DAD6FB-002E-429F-2481-F81B7398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7141C-82BD-9427-F6D6-FE7E81FB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56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5DCCAA-C5F8-45D8-7DEF-99CD32763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ED350B-140D-F0EE-4E74-C34117D7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5DC7D-EB6C-B3EF-5EF3-077B2D293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EB661-AF72-4B90-8D11-4ADFE3301798}" type="datetimeFigureOut">
              <a:rPr lang="ko-KR" altLang="en-US" smtClean="0"/>
              <a:t>2023-12-07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6E682-3518-C298-024A-570C780A4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6D8A7-4602-FAD5-435F-66C2296A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93C1F-C359-427C-8C9C-5503FA523C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15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12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11" Type="http://schemas.openxmlformats.org/officeDocument/2006/relationships/image" Target="../media/image11.png"/><Relationship Id="rId5" Type="http://schemas.openxmlformats.org/officeDocument/2006/relationships/image" Target="../media/image27.gif"/><Relationship Id="rId10" Type="http://schemas.openxmlformats.org/officeDocument/2006/relationships/image" Target="../media/image32.png"/><Relationship Id="rId4" Type="http://schemas.openxmlformats.org/officeDocument/2006/relationships/image" Target="../media/image26.gif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gif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1.png"/><Relationship Id="rId5" Type="http://schemas.microsoft.com/office/2007/relationships/hdphoto" Target="../media/hdphoto4.wdp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11.png"/><Relationship Id="rId5" Type="http://schemas.openxmlformats.org/officeDocument/2006/relationships/image" Target="../media/image50.jpeg"/><Relationship Id="rId10" Type="http://schemas.openxmlformats.org/officeDocument/2006/relationships/image" Target="../media/image55.gif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8.png"/><Relationship Id="rId5" Type="http://schemas.openxmlformats.org/officeDocument/2006/relationships/image" Target="../media/image57.png"/><Relationship Id="rId10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F23EC47-E32E-47D7-AE1A-A795FF1EFAF7}"/>
              </a:ext>
            </a:extLst>
          </p:cNvPr>
          <p:cNvSpPr/>
          <p:nvPr/>
        </p:nvSpPr>
        <p:spPr>
          <a:xfrm>
            <a:off x="615373" y="1259479"/>
            <a:ext cx="1863974" cy="6179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EEA51B-7350-44E1-B362-FD1B2A26ACED}"/>
              </a:ext>
            </a:extLst>
          </p:cNvPr>
          <p:cNvSpPr/>
          <p:nvPr/>
        </p:nvSpPr>
        <p:spPr>
          <a:xfrm>
            <a:off x="2777423" y="1259479"/>
            <a:ext cx="1863975" cy="6179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7115EC-A1F6-44A1-AC04-8B1960FE47B8}"/>
              </a:ext>
            </a:extLst>
          </p:cNvPr>
          <p:cNvSpPr/>
          <p:nvPr/>
        </p:nvSpPr>
        <p:spPr>
          <a:xfrm>
            <a:off x="4939474" y="1259479"/>
            <a:ext cx="6527677" cy="6159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담당 업무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BFF8BC-294B-42D2-9B64-58FF233D554F}"/>
              </a:ext>
            </a:extLst>
          </p:cNvPr>
          <p:cNvSpPr/>
          <p:nvPr/>
        </p:nvSpPr>
        <p:spPr>
          <a:xfrm>
            <a:off x="615372" y="2083692"/>
            <a:ext cx="1863975" cy="8391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유승현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AA8A7F-D055-4AC9-8A98-B582C8A0B1B4}"/>
              </a:ext>
            </a:extLst>
          </p:cNvPr>
          <p:cNvSpPr/>
          <p:nvPr/>
        </p:nvSpPr>
        <p:spPr>
          <a:xfrm>
            <a:off x="615372" y="3188638"/>
            <a:ext cx="1863975" cy="8391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김민현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855447-86F0-407F-B732-972707404410}"/>
              </a:ext>
            </a:extLst>
          </p:cNvPr>
          <p:cNvSpPr/>
          <p:nvPr/>
        </p:nvSpPr>
        <p:spPr>
          <a:xfrm>
            <a:off x="615374" y="4293585"/>
            <a:ext cx="1863975" cy="8391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구경현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D39454-B24B-44DD-A628-ACE07253EEE2}"/>
              </a:ext>
            </a:extLst>
          </p:cNvPr>
          <p:cNvSpPr/>
          <p:nvPr/>
        </p:nvSpPr>
        <p:spPr>
          <a:xfrm>
            <a:off x="615372" y="5320963"/>
            <a:ext cx="1863975" cy="8391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박지영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CBF185-689C-4476-8DAE-F8D97713C5BE}"/>
              </a:ext>
            </a:extLst>
          </p:cNvPr>
          <p:cNvSpPr/>
          <p:nvPr/>
        </p:nvSpPr>
        <p:spPr>
          <a:xfrm>
            <a:off x="2777424" y="2083693"/>
            <a:ext cx="1863975" cy="8391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738B3-7851-4C9F-8865-1FFEAB0A5E1B}"/>
              </a:ext>
            </a:extLst>
          </p:cNvPr>
          <p:cNvSpPr/>
          <p:nvPr/>
        </p:nvSpPr>
        <p:spPr>
          <a:xfrm>
            <a:off x="2777424" y="3164012"/>
            <a:ext cx="1863975" cy="8391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326CDA-3678-4EA7-A480-849692B1A0D8}"/>
              </a:ext>
            </a:extLst>
          </p:cNvPr>
          <p:cNvSpPr/>
          <p:nvPr/>
        </p:nvSpPr>
        <p:spPr>
          <a:xfrm>
            <a:off x="2777424" y="4241873"/>
            <a:ext cx="1863975" cy="8391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33D901-2C24-4AAC-93AB-2D26C0495651}"/>
              </a:ext>
            </a:extLst>
          </p:cNvPr>
          <p:cNvSpPr/>
          <p:nvPr/>
        </p:nvSpPr>
        <p:spPr>
          <a:xfrm>
            <a:off x="2777423" y="5320963"/>
            <a:ext cx="1863975" cy="8391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A29291-71B9-402B-8E6E-0FABE0F8CAF0}"/>
              </a:ext>
            </a:extLst>
          </p:cNvPr>
          <p:cNvSpPr/>
          <p:nvPr/>
        </p:nvSpPr>
        <p:spPr>
          <a:xfrm>
            <a:off x="4939474" y="2083692"/>
            <a:ext cx="6527677" cy="839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일정 및 역할 분담</a:t>
            </a:r>
            <a:endParaRPr lang="en-US" altLang="ko-KR" b="1" i="0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출석 체크</a:t>
            </a:r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상세 페이지 구현</a:t>
            </a:r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2BA31C-E74B-43D1-BB3A-5AD30E344E1C}"/>
              </a:ext>
            </a:extLst>
          </p:cNvPr>
          <p:cNvSpPr/>
          <p:nvPr/>
        </p:nvSpPr>
        <p:spPr>
          <a:xfrm>
            <a:off x="4939474" y="3162782"/>
            <a:ext cx="6527677" cy="839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기능 향상 및 프로젝트 의사 소통 관리</a:t>
            </a:r>
            <a:endParaRPr lang="en-US" altLang="ko-KR" b="1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메인 페이지</a:t>
            </a:r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기능 구현</a:t>
            </a:r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D1694B-6FCC-453E-AFCD-010A607B1EE1}"/>
              </a:ext>
            </a:extLst>
          </p:cNvPr>
          <p:cNvSpPr/>
          <p:nvPr/>
        </p:nvSpPr>
        <p:spPr>
          <a:xfrm>
            <a:off x="4939473" y="4241872"/>
            <a:ext cx="6527677" cy="839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팀원들의 요구 사항</a:t>
            </a:r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사항 관리</a:t>
            </a:r>
            <a:endParaRPr lang="en-US" altLang="ko-KR" b="1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전체적인 이미지 구성과 담당</a:t>
            </a:r>
            <a:endParaRPr lang="en-US" altLang="ko-KR" b="1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85ECE5-F11C-403C-B44A-DFB4B8AED802}"/>
              </a:ext>
            </a:extLst>
          </p:cNvPr>
          <p:cNvSpPr/>
          <p:nvPr/>
        </p:nvSpPr>
        <p:spPr>
          <a:xfrm>
            <a:off x="4939474" y="5320962"/>
            <a:ext cx="6527677" cy="839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상세 페이지 가게 목록 구현</a:t>
            </a:r>
            <a:endParaRPr lang="en-US" altLang="ko-KR" b="1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로그인</a:t>
            </a:r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회원가입</a:t>
            </a:r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상세 페이지 구현</a:t>
            </a:r>
            <a:r>
              <a:rPr lang="en-US" altLang="ko-KR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478B6-510E-4200-A334-1713ABB4F33E}"/>
              </a:ext>
            </a:extLst>
          </p:cNvPr>
          <p:cNvSpPr txBox="1"/>
          <p:nvPr/>
        </p:nvSpPr>
        <p:spPr>
          <a:xfrm>
            <a:off x="1547359" y="529419"/>
            <a:ext cx="737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팀 구성 및 역할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5E17D9-4603-4D5E-B328-E6F793B8CBCB}"/>
              </a:ext>
            </a:extLst>
          </p:cNvPr>
          <p:cNvSpPr/>
          <p:nvPr/>
        </p:nvSpPr>
        <p:spPr>
          <a:xfrm>
            <a:off x="1024901" y="625031"/>
            <a:ext cx="446254" cy="44625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91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B1E84C-E8E8-D79D-C17E-643FA5ED8019}"/>
              </a:ext>
            </a:extLst>
          </p:cNvPr>
          <p:cNvSpPr/>
          <p:nvPr/>
        </p:nvSpPr>
        <p:spPr>
          <a:xfrm>
            <a:off x="259774" y="641866"/>
            <a:ext cx="504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0476AD-58A7-1887-86C6-70CDA031A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sp>
        <p:nvSpPr>
          <p:cNvPr id="23" name="모서리가 둥근 직사각형 29">
            <a:extLst>
              <a:ext uri="{FF2B5EF4-FFF2-40B4-BE49-F238E27FC236}">
                <a16:creationId xmlns:a16="http://schemas.microsoft.com/office/drawing/2014/main" id="{DEFF433F-86B1-53B7-8FD3-977D75776F15}"/>
              </a:ext>
            </a:extLst>
          </p:cNvPr>
          <p:cNvSpPr/>
          <p:nvPr/>
        </p:nvSpPr>
        <p:spPr>
          <a:xfrm>
            <a:off x="4684675" y="6034028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User’s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Action : Phase 1 ~ 3 </a:t>
            </a:r>
            <a:r>
              <a:rPr lang="ko-KR" altLang="en-US" sz="1200" b="1" dirty="0">
                <a:solidFill>
                  <a:schemeClr val="tx1"/>
                </a:solidFill>
              </a:rPr>
              <a:t>진행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2FCA31-AE59-1BAE-AE11-433EF967D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1" y="1412581"/>
            <a:ext cx="2383951" cy="27071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8FA09A-1038-F0D0-4AA9-CC8D18EFB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70" y="1401005"/>
            <a:ext cx="2822649" cy="39486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F4C3BD-4D65-01D3-EE62-3D6D21E0A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041" y="1381787"/>
            <a:ext cx="3205447" cy="31722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105635-A164-0EF0-3CD1-6AD59609C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34" y="4692296"/>
            <a:ext cx="3205447" cy="15196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87D158-E801-E48C-DFFB-41190DEE5636}"/>
              </a:ext>
            </a:extLst>
          </p:cNvPr>
          <p:cNvSpPr/>
          <p:nvPr/>
        </p:nvSpPr>
        <p:spPr>
          <a:xfrm>
            <a:off x="1417051" y="780069"/>
            <a:ext cx="2383951" cy="33396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FF80A7-A69A-BE2A-C585-32F962CAEED1}"/>
              </a:ext>
            </a:extLst>
          </p:cNvPr>
          <p:cNvSpPr/>
          <p:nvPr/>
        </p:nvSpPr>
        <p:spPr>
          <a:xfrm>
            <a:off x="4687570" y="780069"/>
            <a:ext cx="2822649" cy="4550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D5F7B7-3095-7EC8-26A6-C0D0FFB42845}"/>
              </a:ext>
            </a:extLst>
          </p:cNvPr>
          <p:cNvSpPr/>
          <p:nvPr/>
        </p:nvSpPr>
        <p:spPr>
          <a:xfrm>
            <a:off x="8267334" y="780069"/>
            <a:ext cx="3205447" cy="37739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70181B-1B3C-17AC-F284-5E698E7EA691}"/>
              </a:ext>
            </a:extLst>
          </p:cNvPr>
          <p:cNvSpPr/>
          <p:nvPr/>
        </p:nvSpPr>
        <p:spPr>
          <a:xfrm>
            <a:off x="8272041" y="4692297"/>
            <a:ext cx="3200740" cy="15196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CE9E5-99B4-E749-9D0D-FFC6445F355D}"/>
              </a:ext>
            </a:extLst>
          </p:cNvPr>
          <p:cNvSpPr txBox="1"/>
          <p:nvPr/>
        </p:nvSpPr>
        <p:spPr>
          <a:xfrm>
            <a:off x="9340136" y="4438490"/>
            <a:ext cx="105984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Scroll </a:t>
            </a:r>
            <a:r>
              <a:rPr lang="ko-KR" altLang="en-US" dirty="0"/>
              <a:t>↓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36743CD-74F1-D0E5-476F-FF16F574EDC9}"/>
              </a:ext>
            </a:extLst>
          </p:cNvPr>
          <p:cNvCxnSpPr/>
          <p:nvPr/>
        </p:nvCxnSpPr>
        <p:spPr>
          <a:xfrm>
            <a:off x="3992451" y="2743200"/>
            <a:ext cx="48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BBB5794-9685-FF2F-E4B5-B0B667EB97FE}"/>
              </a:ext>
            </a:extLst>
          </p:cNvPr>
          <p:cNvCxnSpPr/>
          <p:nvPr/>
        </p:nvCxnSpPr>
        <p:spPr>
          <a:xfrm>
            <a:off x="7660784" y="2728175"/>
            <a:ext cx="4893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29">
            <a:extLst>
              <a:ext uri="{FF2B5EF4-FFF2-40B4-BE49-F238E27FC236}">
                <a16:creationId xmlns:a16="http://schemas.microsoft.com/office/drawing/2014/main" id="{5FC31B9C-0B67-402F-44B7-62FC2F047AB4}"/>
              </a:ext>
            </a:extLst>
          </p:cNvPr>
          <p:cNvSpPr/>
          <p:nvPr/>
        </p:nvSpPr>
        <p:spPr>
          <a:xfrm>
            <a:off x="1817334" y="886810"/>
            <a:ext cx="1583384" cy="419030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Phase 1</a:t>
            </a:r>
          </a:p>
        </p:txBody>
      </p:sp>
      <p:sp>
        <p:nvSpPr>
          <p:cNvPr id="21" name="모서리가 둥근 직사각형 29">
            <a:extLst>
              <a:ext uri="{FF2B5EF4-FFF2-40B4-BE49-F238E27FC236}">
                <a16:creationId xmlns:a16="http://schemas.microsoft.com/office/drawing/2014/main" id="{634E3E26-B80A-C7ED-B52A-C48D10326ACB}"/>
              </a:ext>
            </a:extLst>
          </p:cNvPr>
          <p:cNvSpPr/>
          <p:nvPr/>
        </p:nvSpPr>
        <p:spPr>
          <a:xfrm>
            <a:off x="5304307" y="881022"/>
            <a:ext cx="1583384" cy="419030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Phase 2</a:t>
            </a:r>
          </a:p>
        </p:txBody>
      </p:sp>
      <p:sp>
        <p:nvSpPr>
          <p:cNvPr id="24" name="모서리가 둥근 직사각형 29">
            <a:extLst>
              <a:ext uri="{FF2B5EF4-FFF2-40B4-BE49-F238E27FC236}">
                <a16:creationId xmlns:a16="http://schemas.microsoft.com/office/drawing/2014/main" id="{D6B3112B-2A4D-D379-5126-2CEA3A2185D4}"/>
              </a:ext>
            </a:extLst>
          </p:cNvPr>
          <p:cNvSpPr/>
          <p:nvPr/>
        </p:nvSpPr>
        <p:spPr>
          <a:xfrm>
            <a:off x="9078365" y="874433"/>
            <a:ext cx="1583384" cy="419030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Phase 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2583CC-BAFC-41CD-B72F-8C72187E9882}"/>
              </a:ext>
            </a:extLst>
          </p:cNvPr>
          <p:cNvSpPr/>
          <p:nvPr/>
        </p:nvSpPr>
        <p:spPr>
          <a:xfrm>
            <a:off x="5562688" y="622883"/>
            <a:ext cx="6361863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7F06D6-F636-43C8-B03D-8248663C5D21}"/>
              </a:ext>
            </a:extLst>
          </p:cNvPr>
          <p:cNvGrpSpPr/>
          <p:nvPr/>
        </p:nvGrpSpPr>
        <p:grpSpPr>
          <a:xfrm>
            <a:off x="5051325" y="531812"/>
            <a:ext cx="291771" cy="239990"/>
            <a:chOff x="7084783" y="2416212"/>
            <a:chExt cx="3745281" cy="3378125"/>
          </a:xfrm>
        </p:grpSpPr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BC74C1D2-E928-448F-AA12-41B192FED4F6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D9BD63C-B450-4DD2-8758-03B6263372AB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53ABC10-2E29-4258-87F3-4F46FE9ECDCC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D9D2E52-D306-4463-938C-6A1B508E9256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0BBB3F4-A2DE-416A-A2CF-54F944623F35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CDCF536-D45A-46F7-B771-92B60D58192E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FB991F5-3F28-4CD5-946F-A2CC01C9A7F4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CF9C086-92B0-42CD-B3DE-F12F6EEF1588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414108-D0C8-485D-8940-2635F6048751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AD33CF0-6348-4ADF-9C72-2D494AD61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11AECB-7246-C199-6CE6-74F9F5BCA51C}"/>
              </a:ext>
            </a:extLst>
          </p:cNvPr>
          <p:cNvSpPr txBox="1"/>
          <p:nvPr/>
        </p:nvSpPr>
        <p:spPr>
          <a:xfrm>
            <a:off x="259774" y="266299"/>
            <a:ext cx="190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03. Total Structure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1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558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4EB9914-5C4E-F077-4334-62473258C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2" y="945859"/>
            <a:ext cx="8338974" cy="52661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C2CCD4-8566-E25A-7026-C884C6ED8C90}"/>
              </a:ext>
            </a:extLst>
          </p:cNvPr>
          <p:cNvSpPr/>
          <p:nvPr/>
        </p:nvSpPr>
        <p:spPr>
          <a:xfrm>
            <a:off x="1993469" y="955650"/>
            <a:ext cx="8369427" cy="52661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C29129-7C4D-438E-903A-5A997A1D3FF1}"/>
              </a:ext>
            </a:extLst>
          </p:cNvPr>
          <p:cNvSpPr/>
          <p:nvPr/>
        </p:nvSpPr>
        <p:spPr>
          <a:xfrm>
            <a:off x="6104800" y="642478"/>
            <a:ext cx="5819752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D78D4A-B17B-4888-9E7E-97E279C5C5AA}"/>
              </a:ext>
            </a:extLst>
          </p:cNvPr>
          <p:cNvGrpSpPr/>
          <p:nvPr/>
        </p:nvGrpSpPr>
        <p:grpSpPr>
          <a:xfrm>
            <a:off x="5593436" y="551408"/>
            <a:ext cx="291771" cy="239990"/>
            <a:chOff x="7084783" y="2416212"/>
            <a:chExt cx="3745281" cy="3378125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DA725B82-6208-445D-AFA6-9B6E62C56F9B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D8F498A-9562-4630-8EF4-06E2F31E4E5F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DFB7D8F-46B2-457C-864C-6F9E4DBEF9DB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8F7E08E-C440-4D82-9946-9EFDAF6FA716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13BFCD-F8CD-4876-A177-3F1F7246BBFA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75407A-A0DE-4E2E-9372-CA876FBA1B5F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BCF72A-C64F-4521-B64B-545775F925F8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14C725-93DD-4878-A9C6-0DBA134A9DF9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A9AF2AF-518E-41F1-A097-E0D3F37A3374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43E14F2-B92B-4266-BE96-E5B3C61AA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DA6E0A-8BBC-3417-9111-F31C7774ADFB}"/>
              </a:ext>
            </a:extLst>
          </p:cNvPr>
          <p:cNvSpPr txBox="1"/>
          <p:nvPr/>
        </p:nvSpPr>
        <p:spPr>
          <a:xfrm>
            <a:off x="259774" y="266299"/>
            <a:ext cx="206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04. Responsive Web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3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1AD83B-E374-039E-2BA4-070B654C00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9F363-9C95-FEE5-5CC2-14E4F33BCB14}"/>
              </a:ext>
            </a:extLst>
          </p:cNvPr>
          <p:cNvSpPr txBox="1"/>
          <p:nvPr/>
        </p:nvSpPr>
        <p:spPr>
          <a:xfrm>
            <a:off x="3105437" y="2435296"/>
            <a:ext cx="5981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ko-KR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</a:t>
            </a:r>
            <a:endParaRPr lang="ko-KR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B93A7-E7A2-65AB-8422-E10B8A5BAC01}"/>
              </a:ext>
            </a:extLst>
          </p:cNvPr>
          <p:cNvSpPr txBox="1"/>
          <p:nvPr/>
        </p:nvSpPr>
        <p:spPr>
          <a:xfrm>
            <a:off x="4290056" y="3635625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Knowledge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31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612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AA641B-E556-99AD-9CC3-48CFE16BE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02" y="1788819"/>
            <a:ext cx="1533525" cy="876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26097C-540D-5273-A41C-AB3993D49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" y="1065222"/>
            <a:ext cx="3651161" cy="10449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674240-EF16-02AA-0D4D-88B8E00E3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19" y="1065222"/>
            <a:ext cx="2649078" cy="24456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D7108F-B1D7-3DF3-9008-7E8508DCE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94" y="3834052"/>
            <a:ext cx="2757943" cy="20045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02F7C9-66D2-082A-9596-FB2A3B9CE0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38" y="2274119"/>
            <a:ext cx="2924291" cy="782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859ED4-892D-285A-A444-80FF3D806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63" y="3132385"/>
            <a:ext cx="3094039" cy="27062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805798F-6A97-D4DA-9AD5-DA00E8542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19" y="3864816"/>
            <a:ext cx="2757943" cy="1973822"/>
          </a:xfrm>
          <a:prstGeom prst="rect">
            <a:avLst/>
          </a:prstGeom>
        </p:spPr>
      </p:pic>
      <p:sp>
        <p:nvSpPr>
          <p:cNvPr id="2" name="모서리가 둥근 직사각형 29">
            <a:extLst>
              <a:ext uri="{FF2B5EF4-FFF2-40B4-BE49-F238E27FC236}">
                <a16:creationId xmlns:a16="http://schemas.microsoft.com/office/drawing/2014/main" id="{3C7827E3-F9E4-D0CC-9262-CAD23EB5A559}"/>
              </a:ext>
            </a:extLst>
          </p:cNvPr>
          <p:cNvSpPr/>
          <p:nvPr/>
        </p:nvSpPr>
        <p:spPr>
          <a:xfrm>
            <a:off x="977557" y="5985858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setInterval</a:t>
            </a:r>
          </a:p>
        </p:txBody>
      </p:sp>
      <p:sp>
        <p:nvSpPr>
          <p:cNvPr id="8" name="모서리가 둥근 직사각형 29">
            <a:extLst>
              <a:ext uri="{FF2B5EF4-FFF2-40B4-BE49-F238E27FC236}">
                <a16:creationId xmlns:a16="http://schemas.microsoft.com/office/drawing/2014/main" id="{9381D1D2-9C7E-9E4A-CC8C-5FDF20288D94}"/>
              </a:ext>
            </a:extLst>
          </p:cNvPr>
          <p:cNvSpPr/>
          <p:nvPr/>
        </p:nvSpPr>
        <p:spPr>
          <a:xfrm>
            <a:off x="4930105" y="5963106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Password validation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29">
            <a:extLst>
              <a:ext uri="{FF2B5EF4-FFF2-40B4-BE49-F238E27FC236}">
                <a16:creationId xmlns:a16="http://schemas.microsoft.com/office/drawing/2014/main" id="{D2C5B29D-6071-7608-8BED-7D67E4696E95}"/>
              </a:ext>
            </a:extLst>
          </p:cNvPr>
          <p:cNvSpPr/>
          <p:nvPr/>
        </p:nvSpPr>
        <p:spPr>
          <a:xfrm>
            <a:off x="8592194" y="5952963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Toggle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5A8F34-9698-47CA-8087-9D0A498B0574}"/>
              </a:ext>
            </a:extLst>
          </p:cNvPr>
          <p:cNvSpPr/>
          <p:nvPr/>
        </p:nvSpPr>
        <p:spPr>
          <a:xfrm>
            <a:off x="6643640" y="642478"/>
            <a:ext cx="5288586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B8DA2C5-C7D6-4D25-8583-12A3382204FA}"/>
              </a:ext>
            </a:extLst>
          </p:cNvPr>
          <p:cNvGrpSpPr/>
          <p:nvPr/>
        </p:nvGrpSpPr>
        <p:grpSpPr>
          <a:xfrm>
            <a:off x="6132276" y="551408"/>
            <a:ext cx="291771" cy="239990"/>
            <a:chOff x="7084783" y="2416212"/>
            <a:chExt cx="3745281" cy="3378125"/>
          </a:xfrm>
        </p:grpSpPr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49095603-1482-4C5C-AF58-930490A4982B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87DD0DF-ABCF-4BF1-B7F2-EC086B88977F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00EDDDA-04B3-4F8B-8021-5D10E404C253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5291851-9BB6-437A-B365-2E8EE01585C3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7DF976-F9EA-4335-B267-3C2C1B59BB9E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5B48EDB-2468-4CF3-B86D-509CAA79EE32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078050-B76C-4464-8E29-6D0D00867295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D53350-7298-4E79-B6DF-D798950EAE1B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FAD4289-6BBC-4E1A-B07D-B49FEBCFB020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7B78706-6580-43F8-A317-E68D46520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3E857C-B68B-0E2A-AC41-8FE086151188}"/>
              </a:ext>
            </a:extLst>
          </p:cNvPr>
          <p:cNvSpPr txBox="1"/>
          <p:nvPr/>
        </p:nvSpPr>
        <p:spPr>
          <a:xfrm>
            <a:off x="259774" y="266299"/>
            <a:ext cx="19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05. What I Learned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F1208BD-7026-3636-A2F5-EE68E2908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0" y="1151057"/>
            <a:ext cx="6173880" cy="45279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666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C2CCD4-8566-E25A-7026-C884C6ED8C90}"/>
              </a:ext>
            </a:extLst>
          </p:cNvPr>
          <p:cNvSpPr/>
          <p:nvPr/>
        </p:nvSpPr>
        <p:spPr>
          <a:xfrm>
            <a:off x="3009060" y="1115736"/>
            <a:ext cx="6173880" cy="456327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B11A7E-D8B3-56EC-2FB0-552DC70F3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19" y="2403668"/>
            <a:ext cx="7588759" cy="3009779"/>
          </a:xfrm>
          <a:prstGeom prst="rect">
            <a:avLst/>
          </a:prstGeom>
        </p:spPr>
      </p:pic>
      <p:sp>
        <p:nvSpPr>
          <p:cNvPr id="10" name="모서리가 둥근 직사각형 29">
            <a:extLst>
              <a:ext uri="{FF2B5EF4-FFF2-40B4-BE49-F238E27FC236}">
                <a16:creationId xmlns:a16="http://schemas.microsoft.com/office/drawing/2014/main" id="{708B18BD-3269-B35B-F48C-C027B3A4DCD8}"/>
              </a:ext>
            </a:extLst>
          </p:cNvPr>
          <p:cNvSpPr/>
          <p:nvPr/>
        </p:nvSpPr>
        <p:spPr>
          <a:xfrm>
            <a:off x="4684675" y="5831807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Alert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C84E50-D572-404C-BEBC-0CAD2E1B4CDA}"/>
              </a:ext>
            </a:extLst>
          </p:cNvPr>
          <p:cNvSpPr/>
          <p:nvPr/>
        </p:nvSpPr>
        <p:spPr>
          <a:xfrm>
            <a:off x="7182482" y="642479"/>
            <a:ext cx="4749743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304A32-F7E5-40B5-80E1-6C71A6AD565F}"/>
              </a:ext>
            </a:extLst>
          </p:cNvPr>
          <p:cNvGrpSpPr/>
          <p:nvPr/>
        </p:nvGrpSpPr>
        <p:grpSpPr>
          <a:xfrm>
            <a:off x="6671119" y="551408"/>
            <a:ext cx="291771" cy="239990"/>
            <a:chOff x="7084783" y="2416212"/>
            <a:chExt cx="3745281" cy="3378125"/>
          </a:xfrm>
        </p:grpSpPr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D82E06D7-AA4A-4B2C-8739-60106199538F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F263A15-2B07-43D0-8C50-BED126AEB0A4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BD32FA3-A694-4E1A-AC9B-A64A0EDF32DE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6383417-4338-4270-8AE6-6D21B2300C6F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B76101-1A08-4A7D-B639-519320639582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7DBCC4-8478-4CF5-9A0B-10D3C101385F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89429B-BBB4-4D5A-A0EE-9892EE8F9388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1C7843B-92C1-4042-8B34-A794FFBBCC8D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150BC01-E196-4DA9-88F6-1988D0320E73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2846F2-BD8B-42DD-8CEA-D1BE4A317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61F322-99D2-8B27-8BB6-15759975398F}"/>
              </a:ext>
            </a:extLst>
          </p:cNvPr>
          <p:cNvSpPr txBox="1"/>
          <p:nvPr/>
        </p:nvSpPr>
        <p:spPr>
          <a:xfrm>
            <a:off x="259774" y="266299"/>
            <a:ext cx="19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05. What I Learned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4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522A31-1545-BA9D-017D-DB21F8D032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F90C7-0FD1-B4E5-DDD7-B0B75A4FD262}"/>
              </a:ext>
            </a:extLst>
          </p:cNvPr>
          <p:cNvSpPr txBox="1"/>
          <p:nvPr/>
        </p:nvSpPr>
        <p:spPr>
          <a:xfrm>
            <a:off x="3066965" y="2828835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</a:t>
            </a:r>
            <a:endParaRPr lang="ko-KR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30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720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sp>
        <p:nvSpPr>
          <p:cNvPr id="18" name="모서리가 둥근 직사각형 29">
            <a:extLst>
              <a:ext uri="{FF2B5EF4-FFF2-40B4-BE49-F238E27FC236}">
                <a16:creationId xmlns:a16="http://schemas.microsoft.com/office/drawing/2014/main" id="{6D3F66F0-8B33-314F-6CB5-DBB25D03F37E}"/>
              </a:ext>
            </a:extLst>
          </p:cNvPr>
          <p:cNvSpPr/>
          <p:nvPr/>
        </p:nvSpPr>
        <p:spPr>
          <a:xfrm>
            <a:off x="4684675" y="5824033"/>
            <a:ext cx="2822649" cy="775889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목적 인지 및 해결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" name="내용 개체 틀 10">
            <a:extLst>
              <a:ext uri="{FF2B5EF4-FFF2-40B4-BE49-F238E27FC236}">
                <a16:creationId xmlns:a16="http://schemas.microsoft.com/office/drawing/2014/main" id="{25AAED43-D192-C85A-A4C9-30FCA3C0D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2" y="932587"/>
            <a:ext cx="4331437" cy="2993368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29473-7690-9038-ABB6-6EBA47DE6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51" y="3276813"/>
            <a:ext cx="5191125" cy="2238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4955CF-6C6A-1C68-C14E-F75CC7DE3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9" y="4217769"/>
            <a:ext cx="5429250" cy="1314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BE48E9-D840-FE52-4B55-4F47BF9AA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01" y="1018202"/>
            <a:ext cx="2666823" cy="21703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81D5-3EC7-07A2-34F6-B838C8760C62}"/>
              </a:ext>
            </a:extLst>
          </p:cNvPr>
          <p:cNvSpPr/>
          <p:nvPr/>
        </p:nvSpPr>
        <p:spPr>
          <a:xfrm>
            <a:off x="221669" y="942378"/>
            <a:ext cx="5651629" cy="47141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D3BC9A-00C1-07DB-0991-15174FC4F98F}"/>
              </a:ext>
            </a:extLst>
          </p:cNvPr>
          <p:cNvSpPr/>
          <p:nvPr/>
        </p:nvSpPr>
        <p:spPr>
          <a:xfrm>
            <a:off x="6096000" y="929904"/>
            <a:ext cx="5763141" cy="4726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088BF2-835A-4C01-BB84-00DF5A4D6541}"/>
              </a:ext>
            </a:extLst>
          </p:cNvPr>
          <p:cNvSpPr/>
          <p:nvPr/>
        </p:nvSpPr>
        <p:spPr>
          <a:xfrm>
            <a:off x="7721322" y="642479"/>
            <a:ext cx="4210903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71A6E8-171B-4793-85B3-85024B428A20}"/>
              </a:ext>
            </a:extLst>
          </p:cNvPr>
          <p:cNvGrpSpPr/>
          <p:nvPr/>
        </p:nvGrpSpPr>
        <p:grpSpPr>
          <a:xfrm>
            <a:off x="7209959" y="551408"/>
            <a:ext cx="291771" cy="239990"/>
            <a:chOff x="7084783" y="2416212"/>
            <a:chExt cx="3745281" cy="3378125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5BCD0231-CF34-4CCA-97E0-69BE87A55EFB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4B6F631-1115-4687-85E0-B01793E28F14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EECAC4F-E58E-4F37-9A62-CCC1E97AF79F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A7BFC5-7EEE-4FDC-B0B8-922C3A84EBBF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5547FDB-F651-4CCB-BE70-B206B596544B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528565-7299-4524-9E87-AD6094EA1FF2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F16A26C-6FC9-4096-AF79-D794D6FC0BC6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A88D01A-E3B1-4267-A268-8EC9C86A40FD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988226-853C-4159-8010-81E21FB093AB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4015359-D0D5-4E82-AF63-05EF0AD3E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5EE442-2827-F31B-6CC2-8EC31E559F63}"/>
              </a:ext>
            </a:extLst>
          </p:cNvPr>
          <p:cNvSpPr txBox="1"/>
          <p:nvPr/>
        </p:nvSpPr>
        <p:spPr>
          <a:xfrm>
            <a:off x="259774" y="266299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06. Lesson learned : Case A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69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774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99C4FD-7108-4C7B-ED97-F7B0759312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08410" y="1854441"/>
            <a:ext cx="2569352" cy="2599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F0B87-94D4-5B8F-232D-DBDBA6BA3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23" y="1579818"/>
            <a:ext cx="2536787" cy="3149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FE61D5-C435-7AB3-9F2D-E227B875B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821" y="1704744"/>
            <a:ext cx="3032296" cy="27495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모서리가 둥근 직사각형 29">
            <a:extLst>
              <a:ext uri="{FF2B5EF4-FFF2-40B4-BE49-F238E27FC236}">
                <a16:creationId xmlns:a16="http://schemas.microsoft.com/office/drawing/2014/main" id="{6D3F66F0-8B33-314F-6CB5-DBB25D03F37E}"/>
              </a:ext>
            </a:extLst>
          </p:cNvPr>
          <p:cNvSpPr/>
          <p:nvPr/>
        </p:nvSpPr>
        <p:spPr>
          <a:xfrm>
            <a:off x="781761" y="5656821"/>
            <a:ext cx="2822649" cy="775889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구현 목표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29">
            <a:extLst>
              <a:ext uri="{FF2B5EF4-FFF2-40B4-BE49-F238E27FC236}">
                <a16:creationId xmlns:a16="http://schemas.microsoft.com/office/drawing/2014/main" id="{48FA223E-A590-36F4-C266-9E68C4CD1420}"/>
              </a:ext>
            </a:extLst>
          </p:cNvPr>
          <p:cNvSpPr/>
          <p:nvPr/>
        </p:nvSpPr>
        <p:spPr>
          <a:xfrm>
            <a:off x="4528463" y="5497833"/>
            <a:ext cx="2822649" cy="1093867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문제 인식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기존의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버튼 설정과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충돌 인지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r>
              <a:rPr lang="ko-KR" altLang="en-US" sz="1200" dirty="0">
                <a:solidFill>
                  <a:schemeClr val="tx1"/>
                </a:solidFill>
              </a:rPr>
              <a:t> 범위 재설정 </a:t>
            </a:r>
            <a:r>
              <a:rPr lang="en-US" altLang="ko-KR" sz="1200" dirty="0">
                <a:solidFill>
                  <a:schemeClr val="tx1"/>
                </a:solidFill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</a:rPr>
              <a:t>새로운 </a:t>
            </a:r>
            <a:r>
              <a:rPr lang="en-US" altLang="ko-KR" sz="1200" dirty="0">
                <a:solidFill>
                  <a:schemeClr val="tx1"/>
                </a:solidFill>
              </a:rPr>
              <a:t>class </a:t>
            </a:r>
          </a:p>
        </p:txBody>
      </p:sp>
      <p:sp>
        <p:nvSpPr>
          <p:cNvPr id="20" name="모서리가 둥근 직사각형 29">
            <a:extLst>
              <a:ext uri="{FF2B5EF4-FFF2-40B4-BE49-F238E27FC236}">
                <a16:creationId xmlns:a16="http://schemas.microsoft.com/office/drawing/2014/main" id="{E6AA9E4C-131E-566F-F2E4-D3D2AE416B1B}"/>
              </a:ext>
            </a:extLst>
          </p:cNvPr>
          <p:cNvSpPr/>
          <p:nvPr/>
        </p:nvSpPr>
        <p:spPr>
          <a:xfrm>
            <a:off x="8275165" y="5658785"/>
            <a:ext cx="2822649" cy="775889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문제 해결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Type 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submit </a:t>
            </a:r>
            <a:r>
              <a:rPr lang="ko-KR" altLang="en-US" sz="1200" dirty="0">
                <a:solidFill>
                  <a:schemeClr val="tx1"/>
                </a:solidFill>
              </a:rPr>
              <a:t>과 </a:t>
            </a:r>
            <a:r>
              <a:rPr lang="en-US" altLang="ko-KR" sz="1200" dirty="0">
                <a:solidFill>
                  <a:schemeClr val="tx1"/>
                </a:solidFill>
              </a:rPr>
              <a:t>button</a:t>
            </a:r>
            <a:r>
              <a:rPr lang="ko-KR" altLang="en-US" sz="1200" dirty="0">
                <a:solidFill>
                  <a:schemeClr val="tx1"/>
                </a:solidFill>
              </a:rPr>
              <a:t>을 구분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CD15F70-DE22-B5F2-5094-2444AEBE8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639" y="4934181"/>
            <a:ext cx="2933700" cy="43815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05E1215-46D4-AA3E-60FB-80281FA569B9}"/>
              </a:ext>
            </a:extLst>
          </p:cNvPr>
          <p:cNvSpPr/>
          <p:nvPr/>
        </p:nvSpPr>
        <p:spPr>
          <a:xfrm>
            <a:off x="3786389" y="2653048"/>
            <a:ext cx="476518" cy="1236372"/>
          </a:xfrm>
          <a:prstGeom prst="right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6ED2F17-5A9C-6B03-7214-5534D1A67E58}"/>
              </a:ext>
            </a:extLst>
          </p:cNvPr>
          <p:cNvSpPr/>
          <p:nvPr/>
        </p:nvSpPr>
        <p:spPr>
          <a:xfrm>
            <a:off x="7450048" y="2653048"/>
            <a:ext cx="476518" cy="1236372"/>
          </a:xfrm>
          <a:prstGeom prst="right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08E7D2-07F3-1FCC-8AD5-3ED526CCE1E1}"/>
              </a:ext>
            </a:extLst>
          </p:cNvPr>
          <p:cNvSpPr txBox="1"/>
          <p:nvPr/>
        </p:nvSpPr>
        <p:spPr>
          <a:xfrm>
            <a:off x="4975553" y="4903040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모든 버튼이 뚱뚱해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?!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A04A9F-3898-4940-9ACA-B5016224B6C2}"/>
              </a:ext>
            </a:extLst>
          </p:cNvPr>
          <p:cNvSpPr/>
          <p:nvPr/>
        </p:nvSpPr>
        <p:spPr>
          <a:xfrm>
            <a:off x="8263424" y="639213"/>
            <a:ext cx="3661128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83217B-0E04-427A-94AC-B8077BA6FD9D}"/>
              </a:ext>
            </a:extLst>
          </p:cNvPr>
          <p:cNvGrpSpPr/>
          <p:nvPr/>
        </p:nvGrpSpPr>
        <p:grpSpPr>
          <a:xfrm>
            <a:off x="7752060" y="548142"/>
            <a:ext cx="291771" cy="239990"/>
            <a:chOff x="7084783" y="2416212"/>
            <a:chExt cx="3745281" cy="3378125"/>
          </a:xfrm>
        </p:grpSpPr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AC86B7B6-066F-410E-9389-0B0BC018D2FA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C6661C6-69CE-41E7-88E1-6AB88F4652F7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43188D7-8310-4156-A391-1DD98D97302C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40566FA-943C-485E-9B32-71C86E675687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B86E1AD-FE65-44AA-91CA-EF5F7DA11664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77708CD-B46E-40A2-BBD9-66735656983F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276406-7995-4CF0-AED3-626762CF76B2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C5CC941-7102-4BF4-A2E0-FBA833B4EDED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98DD6F-7E96-4F44-A391-BD71F9E68192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E6E9D5C-41F0-4DB9-B5BB-82A59342F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660AF8-766B-E043-53F0-1D6239BCDFE2}"/>
              </a:ext>
            </a:extLst>
          </p:cNvPr>
          <p:cNvSpPr txBox="1"/>
          <p:nvPr/>
        </p:nvSpPr>
        <p:spPr>
          <a:xfrm>
            <a:off x="259774" y="266299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06. Lesson learned : Case B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59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828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sp>
        <p:nvSpPr>
          <p:cNvPr id="18" name="모서리가 둥근 직사각형 29">
            <a:extLst>
              <a:ext uri="{FF2B5EF4-FFF2-40B4-BE49-F238E27FC236}">
                <a16:creationId xmlns:a16="http://schemas.microsoft.com/office/drawing/2014/main" id="{6D3F66F0-8B33-314F-6CB5-DBB25D03F37E}"/>
              </a:ext>
            </a:extLst>
          </p:cNvPr>
          <p:cNvSpPr/>
          <p:nvPr/>
        </p:nvSpPr>
        <p:spPr>
          <a:xfrm>
            <a:off x="781762" y="5815812"/>
            <a:ext cx="2822649" cy="775889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구현 목표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05E1215-46D4-AA3E-60FB-80281FA569B9}"/>
              </a:ext>
            </a:extLst>
          </p:cNvPr>
          <p:cNvSpPr/>
          <p:nvPr/>
        </p:nvSpPr>
        <p:spPr>
          <a:xfrm>
            <a:off x="3786389" y="2653048"/>
            <a:ext cx="476518" cy="1236372"/>
          </a:xfrm>
          <a:prstGeom prst="right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29961D-4075-75A5-B3CA-BDCA1F18A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2990" t="16326" r="25239" b="10432"/>
          <a:stretch/>
        </p:blipFill>
        <p:spPr bwMode="auto">
          <a:xfrm rot="5400000">
            <a:off x="787573" y="2237728"/>
            <a:ext cx="2679019" cy="2382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DB7DFA-C97B-55D5-22E1-13761BE8CC4D}"/>
              </a:ext>
            </a:extLst>
          </p:cNvPr>
          <p:cNvSpPr txBox="1"/>
          <p:nvPr/>
        </p:nvSpPr>
        <p:spPr>
          <a:xfrm>
            <a:off x="1231123" y="493418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반응형 웹을 만들거야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023456-EB43-F530-706F-B9636F522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989" y="1218588"/>
            <a:ext cx="6324600" cy="73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C81E33-A257-1803-CCDA-AFBFD2AA6925}"/>
              </a:ext>
            </a:extLst>
          </p:cNvPr>
          <p:cNvSpPr txBox="1"/>
          <p:nvPr/>
        </p:nvSpPr>
        <p:spPr>
          <a:xfrm>
            <a:off x="7208206" y="209803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웨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?!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안먹지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5B85BE-81B4-1318-9F7E-4070F1ED5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708" y="2566542"/>
            <a:ext cx="4229100" cy="1993900"/>
          </a:xfrm>
          <a:prstGeom prst="rect">
            <a:avLst/>
          </a:prstGeom>
        </p:spPr>
      </p:pic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278CD19C-16FF-74DC-628D-8FF76DB4019B}"/>
              </a:ext>
            </a:extLst>
          </p:cNvPr>
          <p:cNvSpPr/>
          <p:nvPr/>
        </p:nvSpPr>
        <p:spPr>
          <a:xfrm>
            <a:off x="6715964" y="5824033"/>
            <a:ext cx="2822649" cy="775889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문제 인식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783DE8-9159-8A40-0ED0-DA78C9863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2614" y="2753606"/>
            <a:ext cx="4209225" cy="1421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4F8C63-34C9-AAE1-300B-6EF06384B5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188" b="19343"/>
          <a:stretch/>
        </p:blipFill>
        <p:spPr>
          <a:xfrm>
            <a:off x="5650163" y="3563492"/>
            <a:ext cx="4100455" cy="1416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F9AAF7-C500-F1B0-5121-9ABE9D94892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1176"/>
          <a:stretch/>
        </p:blipFill>
        <p:spPr>
          <a:xfrm>
            <a:off x="9181384" y="2903946"/>
            <a:ext cx="2295772" cy="2328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EAC06C-AFE8-5C2A-CF7A-781E9BE4CD07}"/>
              </a:ext>
            </a:extLst>
          </p:cNvPr>
          <p:cNvSpPr txBox="1"/>
          <p:nvPr/>
        </p:nvSpPr>
        <p:spPr>
          <a:xfrm>
            <a:off x="7301143" y="521553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이게 아닌데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715D37-7D1F-47AB-9810-6B52D4A93BE4}"/>
              </a:ext>
            </a:extLst>
          </p:cNvPr>
          <p:cNvSpPr/>
          <p:nvPr/>
        </p:nvSpPr>
        <p:spPr>
          <a:xfrm>
            <a:off x="8802264" y="642478"/>
            <a:ext cx="3122288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79F3F3-406F-4E7D-A6E4-E590E81C0988}"/>
              </a:ext>
            </a:extLst>
          </p:cNvPr>
          <p:cNvGrpSpPr/>
          <p:nvPr/>
        </p:nvGrpSpPr>
        <p:grpSpPr>
          <a:xfrm>
            <a:off x="8290900" y="551408"/>
            <a:ext cx="291771" cy="239990"/>
            <a:chOff x="7084783" y="2416212"/>
            <a:chExt cx="3745281" cy="3378125"/>
          </a:xfrm>
        </p:grpSpPr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29607EB2-2298-46C1-9D14-074248CBEFA7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9BFD801-30F0-40CB-AF28-3C35994A3BFD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1021F1-3689-43D8-9E1B-EAD2661A6139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514AEAE-7E9E-4EC0-A949-1FD0972A4000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DDFCC4D-4792-438E-8FAE-A98A0F87AA05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BA84C0-5CE3-40C8-BB82-14FEF0EBBF07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38DFB74-F637-4AA0-B842-FD22B67D8017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F9420E3-3B72-4F74-A66C-FD15D257ADD3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0DED0B2-A342-4B1A-8D6E-6EE1C50633F0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420C5FB-051E-40C6-9567-B7A744CCA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DC9541-8D6F-D356-DB5D-87F30440F599}"/>
              </a:ext>
            </a:extLst>
          </p:cNvPr>
          <p:cNvSpPr txBox="1"/>
          <p:nvPr/>
        </p:nvSpPr>
        <p:spPr>
          <a:xfrm>
            <a:off x="259774" y="266299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06. Lesson learned : Case C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882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278CD19C-16FF-74DC-628D-8FF76DB4019B}"/>
              </a:ext>
            </a:extLst>
          </p:cNvPr>
          <p:cNvSpPr/>
          <p:nvPr/>
        </p:nvSpPr>
        <p:spPr>
          <a:xfrm>
            <a:off x="4684675" y="5824033"/>
            <a:ext cx="2822649" cy="775889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문제 해결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C5936A-EBC1-BD18-B34B-E1476DAEDBD7}"/>
              </a:ext>
            </a:extLst>
          </p:cNvPr>
          <p:cNvSpPr/>
          <p:nvPr/>
        </p:nvSpPr>
        <p:spPr>
          <a:xfrm>
            <a:off x="965905" y="825784"/>
            <a:ext cx="7058247" cy="4770729"/>
          </a:xfrm>
          <a:prstGeom prst="rect">
            <a:avLst/>
          </a:prstGeom>
          <a:solidFill>
            <a:srgbClr val="FCF2E9"/>
          </a:solidFill>
          <a:ln>
            <a:solidFill>
              <a:srgbClr val="FC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7FCCA7-39B5-E997-EE16-54CCB007144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88" y="1037231"/>
            <a:ext cx="4092553" cy="12279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7219B8-E93B-F792-F0AB-360A2DC9799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491" y="2478848"/>
            <a:ext cx="3294905" cy="12883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487DB24-7954-946E-BFEC-B7732C1ADB0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685" y="3980844"/>
            <a:ext cx="2248516" cy="1288314"/>
          </a:xfrm>
          <a:prstGeom prst="rect">
            <a:avLst/>
          </a:prstGeom>
          <a:noFill/>
          <a:ln w="12700">
            <a:solidFill>
              <a:srgbClr val="1C1914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A35C70-BB6B-ED1C-A024-0D52905E0C6E}"/>
              </a:ext>
            </a:extLst>
          </p:cNvPr>
          <p:cNvSpPr txBox="1"/>
          <p:nvPr/>
        </p:nvSpPr>
        <p:spPr>
          <a:xfrm>
            <a:off x="1202512" y="1512729"/>
            <a:ext cx="112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lg-4</a:t>
            </a:r>
            <a:r>
              <a:rPr lang="ko-KR" altLang="en-US" dirty="0"/>
              <a:t>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59C60-42EB-5C78-C507-C48755D42BF3}"/>
              </a:ext>
            </a:extLst>
          </p:cNvPr>
          <p:cNvSpPr txBox="1"/>
          <p:nvPr/>
        </p:nvSpPr>
        <p:spPr>
          <a:xfrm>
            <a:off x="1331500" y="2938338"/>
            <a:ext cx="12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md-3</a:t>
            </a:r>
            <a:r>
              <a:rPr lang="ko-KR" altLang="en-US" dirty="0"/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B59EAE-F061-1D8A-78D9-F97EE4A7D01B}"/>
              </a:ext>
            </a:extLst>
          </p:cNvPr>
          <p:cNvSpPr txBox="1"/>
          <p:nvPr/>
        </p:nvSpPr>
        <p:spPr>
          <a:xfrm>
            <a:off x="1762951" y="4458280"/>
            <a:ext cx="11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sm-2</a:t>
            </a:r>
            <a:r>
              <a:rPr lang="ko-KR" altLang="en-US" dirty="0"/>
              <a:t>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5EA7478-9EE9-437F-CFDA-28FDF1406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28" y="1037231"/>
            <a:ext cx="3171825" cy="1171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E676925-BC1B-CBA5-6ACB-DC989B0D7C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0" y="2548661"/>
            <a:ext cx="3190875" cy="10382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352E4FB-170E-0178-775A-9D686909A3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0" y="4029688"/>
            <a:ext cx="3228975" cy="11906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4CA5FC5-5CA7-BCB8-C31F-F96AE012DB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66" y="933189"/>
            <a:ext cx="6655318" cy="460391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2FAAD2-3635-48F3-A2B3-91D1071348B8}"/>
              </a:ext>
            </a:extLst>
          </p:cNvPr>
          <p:cNvSpPr/>
          <p:nvPr/>
        </p:nvSpPr>
        <p:spPr>
          <a:xfrm>
            <a:off x="9344368" y="642479"/>
            <a:ext cx="2580183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37071B-49F4-497D-B312-A465731EB43F}"/>
              </a:ext>
            </a:extLst>
          </p:cNvPr>
          <p:cNvGrpSpPr/>
          <p:nvPr/>
        </p:nvGrpSpPr>
        <p:grpSpPr>
          <a:xfrm>
            <a:off x="8833005" y="551408"/>
            <a:ext cx="291771" cy="239990"/>
            <a:chOff x="7084783" y="2416212"/>
            <a:chExt cx="3745281" cy="3378125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08517BD6-7E98-4169-9EFF-1ADBBD7B7F9E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921B8DC-03C7-4058-AED8-8B6D4C2A768A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D7D02FD-9416-4A5A-BD9B-3643E62C7FC9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171BC92-45CF-4029-BF24-E3F97EEC8143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B76B8F8-68A5-41A5-B473-2A6FCC1BF340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094FCE-B90E-4FD5-A3FA-4F33EE4C001C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8E1E557-F386-426A-B07B-894928F53AB8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DC873F6-CD62-4A9C-8792-0B23BF27A709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6FDC0D-569A-43BF-9195-0D36D468AE08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F0FE815-289A-4717-80A7-3DDC43FD9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F18044-1322-2339-8CDE-2C17845C7D9C}"/>
              </a:ext>
            </a:extLst>
          </p:cNvPr>
          <p:cNvSpPr txBox="1"/>
          <p:nvPr/>
        </p:nvSpPr>
        <p:spPr>
          <a:xfrm>
            <a:off x="259774" y="266299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06. Lesson learned : Case C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64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693B0C0-9A7E-42FB-8060-418D10DCD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322" y="4879605"/>
            <a:ext cx="1613941" cy="16139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7E3841-DDB0-4DDB-9CF5-B9BC2087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9849" y="4701349"/>
            <a:ext cx="1705213" cy="17052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3775F3-C632-4425-B357-7E83708666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77224" l="9922" r="78851"/>
                    </a14:imgEffect>
                  </a14:imgLayer>
                </a14:imgProps>
              </a:ext>
            </a:extLst>
          </a:blip>
          <a:srcRect l="6555" t="2526" r="18466" b="21248"/>
          <a:stretch/>
        </p:blipFill>
        <p:spPr>
          <a:xfrm>
            <a:off x="20593722" y="4855845"/>
            <a:ext cx="1998348" cy="149051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10CC00-52BB-44B0-9552-CDE60A0E3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755" y="4619669"/>
            <a:ext cx="1868571" cy="18685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594578-5489-4B3A-9169-1E718C5B30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766" b="23088"/>
          <a:stretch/>
        </p:blipFill>
        <p:spPr>
          <a:xfrm>
            <a:off x="8908205" y="4701349"/>
            <a:ext cx="2989184" cy="16185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C2FC905-0FC9-4173-A783-715CDAA35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86649" y="4879605"/>
            <a:ext cx="1613940" cy="14667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9B00C6-1D6B-4949-940D-C7FE91A39C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59" y="1347375"/>
            <a:ext cx="5058481" cy="17052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313908-3B02-4B2E-9695-0FF2F6CFBC24}"/>
              </a:ext>
            </a:extLst>
          </p:cNvPr>
          <p:cNvSpPr txBox="1"/>
          <p:nvPr/>
        </p:nvSpPr>
        <p:spPr>
          <a:xfrm>
            <a:off x="4208299" y="3255138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유승현 김민현 구경현 박지영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7F8689-1008-8B89-AB8F-018CFB080807}"/>
              </a:ext>
            </a:extLst>
          </p:cNvPr>
          <p:cNvSpPr/>
          <p:nvPr/>
        </p:nvSpPr>
        <p:spPr>
          <a:xfrm>
            <a:off x="0" y="3805412"/>
            <a:ext cx="12192000" cy="305258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EFC78F-E20D-9C51-CB9D-B0D4446B87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01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90651 -0.0169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26" y="-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556 L -0.89584 -0.00625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2" y="-6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1111 L -0.91315 0.00486 " pathEditMode="relative" rAng="0" ptsTypes="AA">
                                      <p:cBhvr>
                                        <p:cTn id="10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64" y="-3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0.8733 3.33333E-6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7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91042 -0.01505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21" y="-76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90417 -2.22222E-6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F18633F-1176-9562-7268-1D0785A74B33}"/>
              </a:ext>
            </a:extLst>
          </p:cNvPr>
          <p:cNvCxnSpPr/>
          <p:nvPr/>
        </p:nvCxnSpPr>
        <p:spPr>
          <a:xfrm>
            <a:off x="6103820" y="1159099"/>
            <a:ext cx="0" cy="570546"/>
          </a:xfrm>
          <a:prstGeom prst="straightConnector1">
            <a:avLst/>
          </a:pr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E24EACD-D02E-1866-2BCB-2E288EF6A559}"/>
              </a:ext>
            </a:extLst>
          </p:cNvPr>
          <p:cNvCxnSpPr>
            <a:cxnSpLocks/>
          </p:cNvCxnSpPr>
          <p:nvPr/>
        </p:nvCxnSpPr>
        <p:spPr>
          <a:xfrm flipV="1">
            <a:off x="2189408" y="1156140"/>
            <a:ext cx="7725586" cy="455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954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F17B0964-8FDF-DE9E-52CC-ACB8826FC8CE}"/>
              </a:ext>
            </a:extLst>
          </p:cNvPr>
          <p:cNvSpPr/>
          <p:nvPr/>
        </p:nvSpPr>
        <p:spPr>
          <a:xfrm>
            <a:off x="772773" y="5828188"/>
            <a:ext cx="2822649" cy="775889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localStorage.setItem : </a:t>
            </a:r>
            <a:r>
              <a:rPr lang="ko-KR" altLang="en-US" sz="1200" dirty="0">
                <a:solidFill>
                  <a:schemeClr val="tx1"/>
                </a:solidFill>
              </a:rPr>
              <a:t>회원가입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localStorage.getItem : </a:t>
            </a:r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F5950-382C-B7AD-5B75-82475F259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8" y="1915879"/>
            <a:ext cx="3152381" cy="1946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DB91C1-2AF2-CE4F-E155-5F1DE5BAD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8" y="4014298"/>
            <a:ext cx="3152381" cy="1295238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6BE8CE5-B1EB-513A-E315-C4A838B07C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68801" y="2479746"/>
            <a:ext cx="1616710" cy="1452394"/>
          </a:xfrm>
          <a:prstGeom prst="bentConnector3">
            <a:avLst>
              <a:gd name="adj1" fmla="val -116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3294D45-2200-27EE-30AC-05071E4B649D}"/>
              </a:ext>
            </a:extLst>
          </p:cNvPr>
          <p:cNvCxnSpPr>
            <a:cxnSpLocks/>
          </p:cNvCxnSpPr>
          <p:nvPr/>
        </p:nvCxnSpPr>
        <p:spPr>
          <a:xfrm>
            <a:off x="1250959" y="3045207"/>
            <a:ext cx="2095018" cy="969091"/>
          </a:xfrm>
          <a:prstGeom prst="bentConnector3">
            <a:avLst>
              <a:gd name="adj1" fmla="val 9979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C5E6B23-9CCD-4574-78E0-2014C7BA3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941257"/>
            <a:ext cx="1085850" cy="4667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D873823-3C6B-7E86-82CA-E4A353B69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7" y="1864031"/>
            <a:ext cx="2562225" cy="647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3B06FA-AD48-4B57-A04C-C662A39D8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7" y="2691134"/>
            <a:ext cx="2582158" cy="76839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472AC1B-E774-F137-FA52-421AC6266713}"/>
              </a:ext>
            </a:extLst>
          </p:cNvPr>
          <p:cNvCxnSpPr/>
          <p:nvPr/>
        </p:nvCxnSpPr>
        <p:spPr>
          <a:xfrm>
            <a:off x="2189408" y="1159099"/>
            <a:ext cx="0" cy="570546"/>
          </a:xfrm>
          <a:prstGeom prst="straightConnector1">
            <a:avLst/>
          </a:pr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E141BA5-4755-BC08-7F5D-0DBCC5EA0BD8}"/>
              </a:ext>
            </a:extLst>
          </p:cNvPr>
          <p:cNvCxnSpPr/>
          <p:nvPr/>
        </p:nvCxnSpPr>
        <p:spPr>
          <a:xfrm>
            <a:off x="9914994" y="1147950"/>
            <a:ext cx="0" cy="570546"/>
          </a:xfrm>
          <a:prstGeom prst="straightConnector1">
            <a:avLst/>
          </a:pr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8CE58902-EBCF-570D-98C2-D7C1B24CFAB6}"/>
              </a:ext>
            </a:extLst>
          </p:cNvPr>
          <p:cNvSpPr/>
          <p:nvPr/>
        </p:nvSpPr>
        <p:spPr>
          <a:xfrm>
            <a:off x="5677436" y="2435197"/>
            <a:ext cx="837126" cy="321621"/>
          </a:xfrm>
          <a:prstGeom prst="down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654010F-44BD-B32A-CF3C-10921BFFC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223" y="3592710"/>
            <a:ext cx="3209925" cy="2066925"/>
          </a:xfrm>
          <a:prstGeom prst="rect">
            <a:avLst/>
          </a:prstGeom>
        </p:spPr>
      </p:pic>
      <p:sp>
        <p:nvSpPr>
          <p:cNvPr id="36" name="모서리가 둥근 직사각형 29">
            <a:extLst>
              <a:ext uri="{FF2B5EF4-FFF2-40B4-BE49-F238E27FC236}">
                <a16:creationId xmlns:a16="http://schemas.microsoft.com/office/drawing/2014/main" id="{44D7EF1A-8DED-25F9-863F-3CA1478DD70C}"/>
              </a:ext>
            </a:extLst>
          </p:cNvPr>
          <p:cNvSpPr/>
          <p:nvPr/>
        </p:nvSpPr>
        <p:spPr>
          <a:xfrm>
            <a:off x="4753860" y="5828188"/>
            <a:ext cx="2822649" cy="775889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style.display = “none”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style.display = “block”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F463BE3-7269-0FF4-8A4A-788DD20287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44" y="1864030"/>
            <a:ext cx="2270301" cy="160700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FCF0B3-F2CB-35C3-F37C-061FED914AD1}"/>
              </a:ext>
            </a:extLst>
          </p:cNvPr>
          <p:cNvSpPr/>
          <p:nvPr/>
        </p:nvSpPr>
        <p:spPr>
          <a:xfrm>
            <a:off x="8799777" y="1864031"/>
            <a:ext cx="2250368" cy="16624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345AC03-E111-3B09-BA53-A094641E67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81" y="2756197"/>
            <a:ext cx="2270301" cy="166241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BE6FB3C-469C-8584-1DE5-AF15D72D0693}"/>
              </a:ext>
            </a:extLst>
          </p:cNvPr>
          <p:cNvSpPr/>
          <p:nvPr/>
        </p:nvSpPr>
        <p:spPr>
          <a:xfrm>
            <a:off x="9172880" y="2756197"/>
            <a:ext cx="2270301" cy="16624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5D54A346-D270-B06B-A796-D034A0D45A4D}"/>
              </a:ext>
            </a:extLst>
          </p:cNvPr>
          <p:cNvSpPr/>
          <p:nvPr/>
        </p:nvSpPr>
        <p:spPr>
          <a:xfrm>
            <a:off x="9593140" y="2567451"/>
            <a:ext cx="837126" cy="321621"/>
          </a:xfrm>
          <a:prstGeom prst="down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8FB3148-ECFE-65AE-A368-0A14F30175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72" y="4671362"/>
            <a:ext cx="4000500" cy="638175"/>
          </a:xfrm>
          <a:prstGeom prst="rect">
            <a:avLst/>
          </a:prstGeom>
        </p:spPr>
      </p:pic>
      <p:sp>
        <p:nvSpPr>
          <p:cNvPr id="50" name="모서리가 둥근 직사각형 29">
            <a:extLst>
              <a:ext uri="{FF2B5EF4-FFF2-40B4-BE49-F238E27FC236}">
                <a16:creationId xmlns:a16="http://schemas.microsoft.com/office/drawing/2014/main" id="{BE22F6C0-B869-A7BE-B0CE-1764581988F3}"/>
              </a:ext>
            </a:extLst>
          </p:cNvPr>
          <p:cNvSpPr/>
          <p:nvPr/>
        </p:nvSpPr>
        <p:spPr>
          <a:xfrm>
            <a:off x="8634797" y="5828188"/>
            <a:ext cx="2822649" cy="775889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innerHTML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97B7F26-FDD3-E636-DF42-F76C76185844}"/>
              </a:ext>
            </a:extLst>
          </p:cNvPr>
          <p:cNvSpPr/>
          <p:nvPr/>
        </p:nvSpPr>
        <p:spPr>
          <a:xfrm>
            <a:off x="8045872" y="4671362"/>
            <a:ext cx="4000500" cy="680021"/>
          </a:xfrm>
          <a:prstGeom prst="rect">
            <a:avLst/>
          </a:prstGeom>
          <a:solidFill>
            <a:schemeClr val="bg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DE1D0E-832D-1017-05DE-503B5C7A6196}"/>
              </a:ext>
            </a:extLst>
          </p:cNvPr>
          <p:cNvSpPr txBox="1"/>
          <p:nvPr/>
        </p:nvSpPr>
        <p:spPr>
          <a:xfrm>
            <a:off x="9538041" y="3715194"/>
            <a:ext cx="7539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/>
              <a:t>?</a:t>
            </a:r>
            <a:endParaRPr lang="ko-KR" altLang="en-US" sz="150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04458A-372F-4124-AD98-7DD17CA65DAD}"/>
              </a:ext>
            </a:extLst>
          </p:cNvPr>
          <p:cNvSpPr/>
          <p:nvPr/>
        </p:nvSpPr>
        <p:spPr>
          <a:xfrm>
            <a:off x="10062824" y="642478"/>
            <a:ext cx="1861727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7DC14F4-3003-44D1-BBE5-20DC349424F9}"/>
              </a:ext>
            </a:extLst>
          </p:cNvPr>
          <p:cNvGrpSpPr/>
          <p:nvPr/>
        </p:nvGrpSpPr>
        <p:grpSpPr>
          <a:xfrm>
            <a:off x="9551461" y="551408"/>
            <a:ext cx="291771" cy="239990"/>
            <a:chOff x="7084783" y="2416212"/>
            <a:chExt cx="3745281" cy="3378125"/>
          </a:xfrm>
        </p:grpSpPr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E1683B88-055F-40A4-8F79-FC2D25484675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F1B8490-7216-4D6F-889C-598616B7FD04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31EE3AF-D06D-437C-A1DA-763E1397B7B9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0ECDC7-9434-43FA-8754-1DFAC1D3A1E7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A6BA79F-F1E6-4CFA-B8FA-F4770ED8DC6F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E49F1A-1124-440C-ABD6-64AC880F0AC2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2BAF146-2DDA-44E3-A194-0C1C772C8573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EA7D06F-C5B6-4A66-92D9-8AAA3AC89ABA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64BF87B-025B-4011-89CC-41D838E22059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F4871B6-29D0-40B8-930D-A41A32F73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9A8AB3-D117-E60D-F3D7-F0B9235D9D6B}"/>
              </a:ext>
            </a:extLst>
          </p:cNvPr>
          <p:cNvSpPr txBox="1"/>
          <p:nvPr/>
        </p:nvSpPr>
        <p:spPr>
          <a:xfrm>
            <a:off x="259774" y="266299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06. Lesson learned : Case D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6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954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0F5950-382C-B7AD-5B75-82475F259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2" y="1024956"/>
            <a:ext cx="3152381" cy="1946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DB91C1-2AF2-CE4F-E155-5F1DE5BAD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2" y="3123375"/>
            <a:ext cx="3152381" cy="1295238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6BE8CE5-B1EB-513A-E315-C4A838B07C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06185" y="1588823"/>
            <a:ext cx="1616710" cy="1452394"/>
          </a:xfrm>
          <a:prstGeom prst="bentConnector3">
            <a:avLst>
              <a:gd name="adj1" fmla="val -116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3294D45-2200-27EE-30AC-05071E4B649D}"/>
              </a:ext>
            </a:extLst>
          </p:cNvPr>
          <p:cNvCxnSpPr>
            <a:cxnSpLocks/>
          </p:cNvCxnSpPr>
          <p:nvPr/>
        </p:nvCxnSpPr>
        <p:spPr>
          <a:xfrm>
            <a:off x="1188343" y="2154284"/>
            <a:ext cx="2095018" cy="969091"/>
          </a:xfrm>
          <a:prstGeom prst="bentConnector3">
            <a:avLst>
              <a:gd name="adj1" fmla="val 99794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04458A-372F-4124-AD98-7DD17CA65DAD}"/>
              </a:ext>
            </a:extLst>
          </p:cNvPr>
          <p:cNvSpPr/>
          <p:nvPr/>
        </p:nvSpPr>
        <p:spPr>
          <a:xfrm>
            <a:off x="10062824" y="642478"/>
            <a:ext cx="1861727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7DC14F4-3003-44D1-BBE5-20DC349424F9}"/>
              </a:ext>
            </a:extLst>
          </p:cNvPr>
          <p:cNvGrpSpPr/>
          <p:nvPr/>
        </p:nvGrpSpPr>
        <p:grpSpPr>
          <a:xfrm>
            <a:off x="9551461" y="551408"/>
            <a:ext cx="291771" cy="239990"/>
            <a:chOff x="7084783" y="2416212"/>
            <a:chExt cx="3745281" cy="3378125"/>
          </a:xfrm>
        </p:grpSpPr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E1683B88-055F-40A4-8F79-FC2D25484675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F1B8490-7216-4D6F-889C-598616B7FD04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31EE3AF-D06D-437C-A1DA-763E1397B7B9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0ECDC7-9434-43FA-8754-1DFAC1D3A1E7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A6BA79F-F1E6-4CFA-B8FA-F4770ED8DC6F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E49F1A-1124-440C-ABD6-64AC880F0AC2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2BAF146-2DDA-44E3-A194-0C1C772C8573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EA7D06F-C5B6-4A66-92D9-8AAA3AC89ABA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64BF87B-025B-4011-89CC-41D838E22059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F4871B6-29D0-40B8-930D-A41A32F73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FD03DB2-6874-8ED1-BBB6-4888CAF6B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89" y="4605649"/>
            <a:ext cx="3667125" cy="581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FFCADE-6436-4F5B-D5B4-C27DD8A54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38" y="3127930"/>
            <a:ext cx="2003507" cy="4582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812CCB-480A-8B24-59D5-A5C8E2107902}"/>
              </a:ext>
            </a:extLst>
          </p:cNvPr>
          <p:cNvSpPr/>
          <p:nvPr/>
        </p:nvSpPr>
        <p:spPr>
          <a:xfrm>
            <a:off x="4756639" y="3139533"/>
            <a:ext cx="2003507" cy="4734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5119A43-E864-96AE-D8D6-DEDBE24F5B38}"/>
              </a:ext>
            </a:extLst>
          </p:cNvPr>
          <p:cNvSpPr/>
          <p:nvPr/>
        </p:nvSpPr>
        <p:spPr>
          <a:xfrm rot="16200000">
            <a:off x="3768041" y="3229093"/>
            <a:ext cx="837126" cy="321621"/>
          </a:xfrm>
          <a:prstGeom prst="down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071924-98DF-CC44-95D3-E1040CD86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97" y="4605649"/>
            <a:ext cx="3971925" cy="371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665A45-8230-CFDE-5B7B-786A713FCF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883" y="3071796"/>
            <a:ext cx="4380952" cy="1333333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1CAE99D-CFDC-654C-B6BA-4AF58A219199}"/>
              </a:ext>
            </a:extLst>
          </p:cNvPr>
          <p:cNvSpPr/>
          <p:nvPr/>
        </p:nvSpPr>
        <p:spPr>
          <a:xfrm rot="16200000">
            <a:off x="6750805" y="3229094"/>
            <a:ext cx="837126" cy="321621"/>
          </a:xfrm>
          <a:prstGeom prst="down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29">
            <a:extLst>
              <a:ext uri="{FF2B5EF4-FFF2-40B4-BE49-F238E27FC236}">
                <a16:creationId xmlns:a16="http://schemas.microsoft.com/office/drawing/2014/main" id="{D6C1EF47-6CE0-6DA1-7F8C-9E61F0820B0E}"/>
              </a:ext>
            </a:extLst>
          </p:cNvPr>
          <p:cNvSpPr/>
          <p:nvPr/>
        </p:nvSpPr>
        <p:spPr>
          <a:xfrm>
            <a:off x="875024" y="5637328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String, String</a:t>
            </a:r>
          </a:p>
        </p:txBody>
      </p:sp>
      <p:sp>
        <p:nvSpPr>
          <p:cNvPr id="19" name="모서리가 둥근 직사각형 29">
            <a:extLst>
              <a:ext uri="{FF2B5EF4-FFF2-40B4-BE49-F238E27FC236}">
                <a16:creationId xmlns:a16="http://schemas.microsoft.com/office/drawing/2014/main" id="{876AA3B2-B987-6575-8C79-385993F48816}"/>
              </a:ext>
            </a:extLst>
          </p:cNvPr>
          <p:cNvSpPr/>
          <p:nvPr/>
        </p:nvSpPr>
        <p:spPr>
          <a:xfrm>
            <a:off x="4507530" y="5637328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String, Object</a:t>
            </a:r>
          </a:p>
        </p:txBody>
      </p:sp>
      <p:sp>
        <p:nvSpPr>
          <p:cNvPr id="20" name="모서리가 둥근 직사각형 29">
            <a:extLst>
              <a:ext uri="{FF2B5EF4-FFF2-40B4-BE49-F238E27FC236}">
                <a16:creationId xmlns:a16="http://schemas.microsoft.com/office/drawing/2014/main" id="{AF4266FB-92D4-1AD8-26D4-B8D837FD1FDF}"/>
              </a:ext>
            </a:extLst>
          </p:cNvPr>
          <p:cNvSpPr/>
          <p:nvPr/>
        </p:nvSpPr>
        <p:spPr>
          <a:xfrm>
            <a:off x="8431907" y="5613536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String, JSON.stringify(Object)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EE8ED-9D5E-A64A-60D9-E130AC05B91D}"/>
              </a:ext>
            </a:extLst>
          </p:cNvPr>
          <p:cNvSpPr txBox="1"/>
          <p:nvPr/>
        </p:nvSpPr>
        <p:spPr>
          <a:xfrm>
            <a:off x="259774" y="266299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06. Lesson learned : Case D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23DD30-569B-FB8F-E395-727E9B7B2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9" y="5041541"/>
            <a:ext cx="4610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2B96-7108-2A9D-EC78-E6BB8D473C3D}"/>
              </a:ext>
            </a:extLst>
          </p:cNvPr>
          <p:cNvSpPr/>
          <p:nvPr/>
        </p:nvSpPr>
        <p:spPr>
          <a:xfrm>
            <a:off x="259774" y="641866"/>
            <a:ext cx="1008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D4E7C7-3290-C36B-F3DF-30ED6E9F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41301F-9058-59D8-0E77-55529788F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78" y="1174605"/>
            <a:ext cx="3152381" cy="12952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636FFE-02B2-88F5-93AC-052C613D3B83}"/>
              </a:ext>
            </a:extLst>
          </p:cNvPr>
          <p:cNvSpPr/>
          <p:nvPr/>
        </p:nvSpPr>
        <p:spPr>
          <a:xfrm>
            <a:off x="259774" y="945859"/>
            <a:ext cx="5651629" cy="564584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D0F83B-26A7-437B-EB31-7D1889B87DC1}"/>
              </a:ext>
            </a:extLst>
          </p:cNvPr>
          <p:cNvSpPr/>
          <p:nvPr/>
        </p:nvSpPr>
        <p:spPr>
          <a:xfrm>
            <a:off x="6272011" y="945859"/>
            <a:ext cx="5651629" cy="564584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381746-5CB3-38BE-7791-DDE795E29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33" y="1470436"/>
            <a:ext cx="2270301" cy="16070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667D99-ECFD-0731-E9F7-360E1E4031DB}"/>
              </a:ext>
            </a:extLst>
          </p:cNvPr>
          <p:cNvSpPr/>
          <p:nvPr/>
        </p:nvSpPr>
        <p:spPr>
          <a:xfrm>
            <a:off x="8014166" y="1470437"/>
            <a:ext cx="2250368" cy="16624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096EF9-D528-C3D2-A0DA-14E4F77265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70" y="2362603"/>
            <a:ext cx="2270301" cy="16624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C93152-0AAF-5A7D-3A0E-BECF049E01E5}"/>
              </a:ext>
            </a:extLst>
          </p:cNvPr>
          <p:cNvSpPr/>
          <p:nvPr/>
        </p:nvSpPr>
        <p:spPr>
          <a:xfrm>
            <a:off x="8387269" y="2362603"/>
            <a:ext cx="2270301" cy="16624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54CECFA-E4BD-81B1-9157-816A644DDE2E}"/>
              </a:ext>
            </a:extLst>
          </p:cNvPr>
          <p:cNvSpPr/>
          <p:nvPr/>
        </p:nvSpPr>
        <p:spPr>
          <a:xfrm>
            <a:off x="8807529" y="2173857"/>
            <a:ext cx="837126" cy="321621"/>
          </a:xfrm>
          <a:prstGeom prst="down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96D635F-01A4-DE17-29E9-45153EEB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33" y="4143675"/>
            <a:ext cx="4000500" cy="638175"/>
          </a:xfrm>
          <a:prstGeom prst="rect">
            <a:avLst/>
          </a:prstGeom>
        </p:spPr>
      </p:pic>
      <p:sp>
        <p:nvSpPr>
          <p:cNvPr id="20" name="모서리가 둥근 직사각형 29">
            <a:extLst>
              <a:ext uri="{FF2B5EF4-FFF2-40B4-BE49-F238E27FC236}">
                <a16:creationId xmlns:a16="http://schemas.microsoft.com/office/drawing/2014/main" id="{61943103-A3B3-A092-3606-E7EF03F298CF}"/>
              </a:ext>
            </a:extLst>
          </p:cNvPr>
          <p:cNvSpPr/>
          <p:nvPr/>
        </p:nvSpPr>
        <p:spPr>
          <a:xfrm>
            <a:off x="1674263" y="5584055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문제 인식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9">
            <a:extLst>
              <a:ext uri="{FF2B5EF4-FFF2-40B4-BE49-F238E27FC236}">
                <a16:creationId xmlns:a16="http://schemas.microsoft.com/office/drawing/2014/main" id="{5DE8F1B1-C4D9-823C-5C5F-C47CEB742B33}"/>
              </a:ext>
            </a:extLst>
          </p:cNvPr>
          <p:cNvSpPr/>
          <p:nvPr/>
        </p:nvSpPr>
        <p:spPr>
          <a:xfrm>
            <a:off x="7853404" y="5590356"/>
            <a:ext cx="2822649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문제 해결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9FB08D-523B-4F02-B26E-73088C739E7A}"/>
              </a:ext>
            </a:extLst>
          </p:cNvPr>
          <p:cNvSpPr/>
          <p:nvPr/>
        </p:nvSpPr>
        <p:spPr>
          <a:xfrm>
            <a:off x="10601664" y="642479"/>
            <a:ext cx="1321975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862714-0FB5-4DB8-BEEE-9ACCE680CABA}"/>
              </a:ext>
            </a:extLst>
          </p:cNvPr>
          <p:cNvGrpSpPr/>
          <p:nvPr/>
        </p:nvGrpSpPr>
        <p:grpSpPr>
          <a:xfrm>
            <a:off x="10090301" y="551408"/>
            <a:ext cx="291771" cy="239990"/>
            <a:chOff x="7084783" y="2416212"/>
            <a:chExt cx="3745281" cy="3378125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3035FA31-013D-427C-B141-59E51FC90191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5DE26E2-C8B7-4945-BF18-F384B3C11DA2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CF73C6C-1E56-44A0-AED1-AF817F2B0BD9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67ABC80-DE11-49A6-89AE-D2EEEE32F79E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5C074AE-8F56-4F51-A544-5870F00B5EF8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E8A66E2-8223-4C70-AF7F-00E67F0AAB55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48E41F-3048-467B-BCFB-36142BB0A4A9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8A57919-0830-4940-9DD9-BEB70761F32A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DD9C4A5-67EA-42F0-A73D-03AB16F09274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ABF11B7-B10E-49D4-94B0-DA689A022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32710BD-505E-1507-226C-C129D2C42EE0}"/>
              </a:ext>
            </a:extLst>
          </p:cNvPr>
          <p:cNvSpPr/>
          <p:nvPr/>
        </p:nvSpPr>
        <p:spPr>
          <a:xfrm>
            <a:off x="2667024" y="3726151"/>
            <a:ext cx="837126" cy="321621"/>
          </a:xfrm>
          <a:prstGeom prst="down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157D69-B4E3-352A-FB22-3E982880F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22" y="4145236"/>
            <a:ext cx="4380952" cy="13333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8F9C86-0051-F635-F09C-75EF8A36B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16" y="3148108"/>
            <a:ext cx="2003507" cy="4582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D3261F-BEFC-2FE7-D1E5-A3B8171BD755}"/>
              </a:ext>
            </a:extLst>
          </p:cNvPr>
          <p:cNvSpPr/>
          <p:nvPr/>
        </p:nvSpPr>
        <p:spPr>
          <a:xfrm>
            <a:off x="2055216" y="3132854"/>
            <a:ext cx="2003507" cy="4734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3042AB0D-D0DE-A53E-28E0-2CBB5E51B97F}"/>
              </a:ext>
            </a:extLst>
          </p:cNvPr>
          <p:cNvSpPr/>
          <p:nvPr/>
        </p:nvSpPr>
        <p:spPr>
          <a:xfrm>
            <a:off x="2667024" y="2636135"/>
            <a:ext cx="837126" cy="321621"/>
          </a:xfrm>
          <a:prstGeom prst="downArrow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5DAC6-86CC-3633-049D-566C7C5240A0}"/>
              </a:ext>
            </a:extLst>
          </p:cNvPr>
          <p:cNvSpPr txBox="1"/>
          <p:nvPr/>
        </p:nvSpPr>
        <p:spPr>
          <a:xfrm>
            <a:off x="259774" y="266299"/>
            <a:ext cx="276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06. Lesson learned : Case D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4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8F3204-B406-66A3-B159-4C9F8FCAC5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2E9"/>
          </a:solidFill>
          <a:ln>
            <a:solidFill>
              <a:srgbClr val="FC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ADC1E2-A21D-4F50-8C5D-A6723A4BD70D}"/>
              </a:ext>
            </a:extLst>
          </p:cNvPr>
          <p:cNvCxnSpPr>
            <a:cxnSpLocks/>
          </p:cNvCxnSpPr>
          <p:nvPr/>
        </p:nvCxnSpPr>
        <p:spPr>
          <a:xfrm>
            <a:off x="-382857" y="2934050"/>
            <a:ext cx="240244" cy="0"/>
          </a:xfrm>
          <a:prstGeom prst="line">
            <a:avLst/>
          </a:prstGeom>
          <a:ln w="38100">
            <a:solidFill>
              <a:srgbClr val="ED4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7AF804-282F-4E8C-B0F6-338BAFD5FC03}"/>
              </a:ext>
            </a:extLst>
          </p:cNvPr>
          <p:cNvCxnSpPr>
            <a:cxnSpLocks/>
          </p:cNvCxnSpPr>
          <p:nvPr/>
        </p:nvCxnSpPr>
        <p:spPr>
          <a:xfrm>
            <a:off x="12326223" y="3923951"/>
            <a:ext cx="240244" cy="0"/>
          </a:xfrm>
          <a:prstGeom prst="line">
            <a:avLst/>
          </a:prstGeom>
          <a:ln w="381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C326F3-D3C6-4202-BE2B-55BB5F530C57}"/>
              </a:ext>
            </a:extLst>
          </p:cNvPr>
          <p:cNvSpPr txBox="1"/>
          <p:nvPr/>
        </p:nvSpPr>
        <p:spPr>
          <a:xfrm>
            <a:off x="4137230" y="2967335"/>
            <a:ext cx="391754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D7D3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THANK YOU</a:t>
            </a:r>
            <a:endParaRPr kumimoji="0" lang="ko-KR" altLang="en-US" sz="5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ED7D3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8B02A2-3F65-9E1A-0022-E454EFDBB9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2AB975-7B60-EFD8-A4F2-A83A82FC0542}"/>
              </a:ext>
            </a:extLst>
          </p:cNvPr>
          <p:cNvSpPr/>
          <p:nvPr/>
        </p:nvSpPr>
        <p:spPr>
          <a:xfrm>
            <a:off x="0" y="0"/>
            <a:ext cx="12192000" cy="6857995"/>
          </a:xfrm>
          <a:prstGeom prst="rect">
            <a:avLst/>
          </a:prstGeom>
          <a:solidFill>
            <a:srgbClr val="FCF2E9"/>
          </a:solidFill>
          <a:ln>
            <a:solidFill>
              <a:srgbClr val="FC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326F3-D3C6-4202-BE2B-55BB5F530C57}"/>
              </a:ext>
            </a:extLst>
          </p:cNvPr>
          <p:cNvSpPr txBox="1"/>
          <p:nvPr/>
        </p:nvSpPr>
        <p:spPr>
          <a:xfrm>
            <a:off x="4233088" y="2967335"/>
            <a:ext cx="372582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6281D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QUESTION</a:t>
            </a:r>
            <a:endParaRPr kumimoji="0" lang="ko-KR" altLang="en-US" sz="5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6281D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B51CC0-D579-435A-A06A-002853A53102}"/>
              </a:ext>
            </a:extLst>
          </p:cNvPr>
          <p:cNvCxnSpPr>
            <a:cxnSpLocks/>
          </p:cNvCxnSpPr>
          <p:nvPr/>
        </p:nvCxnSpPr>
        <p:spPr>
          <a:xfrm>
            <a:off x="4363734" y="2934050"/>
            <a:ext cx="3464532" cy="0"/>
          </a:xfrm>
          <a:prstGeom prst="line">
            <a:avLst/>
          </a:prstGeom>
          <a:ln w="38100">
            <a:solidFill>
              <a:srgbClr val="ED4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D974F7-F41B-43A6-A99E-EFFED0ED6883}"/>
              </a:ext>
            </a:extLst>
          </p:cNvPr>
          <p:cNvCxnSpPr>
            <a:cxnSpLocks/>
          </p:cNvCxnSpPr>
          <p:nvPr/>
        </p:nvCxnSpPr>
        <p:spPr>
          <a:xfrm>
            <a:off x="4363734" y="3923951"/>
            <a:ext cx="3464532" cy="0"/>
          </a:xfrm>
          <a:prstGeom prst="line">
            <a:avLst/>
          </a:prstGeom>
          <a:ln w="381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ACBD4E-966E-212F-CCF3-4B5DAFF435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37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3A3E54-482F-7132-7BEE-AE2406FDC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2E9"/>
          </a:solidFill>
          <a:ln>
            <a:solidFill>
              <a:srgbClr val="FC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8B2DC-AB00-1D4E-B64F-1ACA5A93D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644806"/>
            <a:ext cx="21717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93488-8121-625B-F6D4-D0AE3D4510F8}"/>
              </a:ext>
            </a:extLst>
          </p:cNvPr>
          <p:cNvSpPr txBox="1"/>
          <p:nvPr/>
        </p:nvSpPr>
        <p:spPr>
          <a:xfrm>
            <a:off x="5010150" y="2217150"/>
            <a:ext cx="3262432" cy="603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초기 컨셉</a:t>
            </a: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컨셉 변경</a:t>
            </a: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전체 구조</a:t>
            </a: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반응형 웹 구현</a:t>
            </a: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학습 내용의 적용 및 응용</a:t>
            </a: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학습 내용외 적용</a:t>
            </a: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_ </a:t>
            </a:r>
            <a:r>
              <a:rPr lang="ko-KR" altLang="en-US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잘한점</a:t>
            </a:r>
            <a:r>
              <a:rPr lang="en-US" altLang="ko-KR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배운점</a:t>
            </a:r>
            <a:r>
              <a:rPr lang="en-US" altLang="ko-KR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아쉬운점</a:t>
            </a: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ko-KR" altLang="en-US" sz="2000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FAE7C2-CD72-489C-1085-9CC896097D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AE31762-EBC4-4341-B6B1-04A797D20D03}"/>
              </a:ext>
            </a:extLst>
          </p:cNvPr>
          <p:cNvCxnSpPr>
            <a:cxnSpLocks/>
          </p:cNvCxnSpPr>
          <p:nvPr/>
        </p:nvCxnSpPr>
        <p:spPr>
          <a:xfrm>
            <a:off x="4495143" y="5273299"/>
            <a:ext cx="3594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56E29C-171D-4A9C-A63F-03E0295B4265}"/>
              </a:ext>
            </a:extLst>
          </p:cNvPr>
          <p:cNvSpPr txBox="1"/>
          <p:nvPr/>
        </p:nvSpPr>
        <p:spPr>
          <a:xfrm>
            <a:off x="4400547" y="482513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D7D3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2400" b="1" dirty="0">
              <a:solidFill>
                <a:srgbClr val="ED7D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4FB3006-C1B4-4CCB-B38A-47FBDFD43330}"/>
              </a:ext>
            </a:extLst>
          </p:cNvPr>
          <p:cNvCxnSpPr>
            <a:cxnSpLocks/>
          </p:cNvCxnSpPr>
          <p:nvPr/>
        </p:nvCxnSpPr>
        <p:spPr>
          <a:xfrm>
            <a:off x="4495143" y="4674209"/>
            <a:ext cx="3594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30384A2-FEBA-4D7D-9459-7888FDBEA888}"/>
              </a:ext>
            </a:extLst>
          </p:cNvPr>
          <p:cNvSpPr txBox="1"/>
          <p:nvPr/>
        </p:nvSpPr>
        <p:spPr>
          <a:xfrm>
            <a:off x="4400547" y="422604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D7D3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2400" b="1" dirty="0">
              <a:solidFill>
                <a:srgbClr val="ED7D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031BE75-9413-4FE1-BF3E-9253DF62D12A}"/>
              </a:ext>
            </a:extLst>
          </p:cNvPr>
          <p:cNvCxnSpPr>
            <a:cxnSpLocks/>
          </p:cNvCxnSpPr>
          <p:nvPr/>
        </p:nvCxnSpPr>
        <p:spPr>
          <a:xfrm>
            <a:off x="4495143" y="4037701"/>
            <a:ext cx="3594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754F05-0298-461C-87E9-AECABC9E10A8}"/>
              </a:ext>
            </a:extLst>
          </p:cNvPr>
          <p:cNvSpPr txBox="1"/>
          <p:nvPr/>
        </p:nvSpPr>
        <p:spPr>
          <a:xfrm>
            <a:off x="4400547" y="3589539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D7D3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2400" b="1" dirty="0">
              <a:solidFill>
                <a:srgbClr val="ED7D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8D11484-48A0-4D60-B9EB-A01253BA218D}"/>
              </a:ext>
            </a:extLst>
          </p:cNvPr>
          <p:cNvCxnSpPr>
            <a:cxnSpLocks/>
          </p:cNvCxnSpPr>
          <p:nvPr/>
        </p:nvCxnSpPr>
        <p:spPr>
          <a:xfrm>
            <a:off x="4495143" y="3438612"/>
            <a:ext cx="3594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441D0C7-E5C2-47BA-96D9-E60306884303}"/>
              </a:ext>
            </a:extLst>
          </p:cNvPr>
          <p:cNvSpPr txBox="1"/>
          <p:nvPr/>
        </p:nvSpPr>
        <p:spPr>
          <a:xfrm>
            <a:off x="4400547" y="2990450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D7D3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2400" b="1" dirty="0">
              <a:solidFill>
                <a:srgbClr val="ED7D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A88DC8E-BF2E-46D3-BF6D-03A6B1A11E09}"/>
              </a:ext>
            </a:extLst>
          </p:cNvPr>
          <p:cNvCxnSpPr>
            <a:cxnSpLocks/>
          </p:cNvCxnSpPr>
          <p:nvPr/>
        </p:nvCxnSpPr>
        <p:spPr>
          <a:xfrm>
            <a:off x="4495143" y="2827749"/>
            <a:ext cx="3594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E5AF0E-DE1E-4800-A693-6ADC427BBF79}"/>
              </a:ext>
            </a:extLst>
          </p:cNvPr>
          <p:cNvSpPr txBox="1"/>
          <p:nvPr/>
        </p:nvSpPr>
        <p:spPr>
          <a:xfrm>
            <a:off x="4400547" y="237958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D7D3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2400" b="1" dirty="0">
              <a:solidFill>
                <a:srgbClr val="ED7D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9DF5176-02E5-47D5-84E1-C686E8DDBD8F}"/>
              </a:ext>
            </a:extLst>
          </p:cNvPr>
          <p:cNvCxnSpPr>
            <a:cxnSpLocks/>
          </p:cNvCxnSpPr>
          <p:nvPr/>
        </p:nvCxnSpPr>
        <p:spPr>
          <a:xfrm>
            <a:off x="4495143" y="5870125"/>
            <a:ext cx="3594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4A30AA-CB81-493D-B664-351A0C890E67}"/>
              </a:ext>
            </a:extLst>
          </p:cNvPr>
          <p:cNvSpPr txBox="1"/>
          <p:nvPr/>
        </p:nvSpPr>
        <p:spPr>
          <a:xfrm>
            <a:off x="4400547" y="5421963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ED7D3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2400" b="1" dirty="0">
              <a:solidFill>
                <a:srgbClr val="ED7D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60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1033511D-C751-ABD4-D6CB-53F15C00B580}"/>
              </a:ext>
            </a:extLst>
          </p:cNvPr>
          <p:cNvSpPr/>
          <p:nvPr/>
        </p:nvSpPr>
        <p:spPr>
          <a:xfrm>
            <a:off x="1681803" y="5671389"/>
            <a:ext cx="9192647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F345C-1936-3E0D-D4F5-22F801C56732}"/>
              </a:ext>
            </a:extLst>
          </p:cNvPr>
          <p:cNvSpPr txBox="1"/>
          <p:nvPr/>
        </p:nvSpPr>
        <p:spPr>
          <a:xfrm>
            <a:off x="259774" y="26629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01. Pre-Concept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D96421-B41A-FFE3-FCF1-E167D9995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03" y="1230636"/>
            <a:ext cx="3940496" cy="3699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82113F-6CD5-8BE3-C794-CB00C47B7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03" y="1154229"/>
            <a:ext cx="4119762" cy="39144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D6E031-0B3F-E41E-13BA-2C42067A231D}"/>
              </a:ext>
            </a:extLst>
          </p:cNvPr>
          <p:cNvSpPr/>
          <p:nvPr/>
        </p:nvSpPr>
        <p:spPr>
          <a:xfrm>
            <a:off x="1502535" y="1179283"/>
            <a:ext cx="4267200" cy="40101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94143D-FCFB-7E03-3B99-80BEA880328F}"/>
              </a:ext>
            </a:extLst>
          </p:cNvPr>
          <p:cNvSpPr/>
          <p:nvPr/>
        </p:nvSpPr>
        <p:spPr>
          <a:xfrm>
            <a:off x="6569703" y="1154229"/>
            <a:ext cx="4267200" cy="40352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876A2-9F74-58B3-D3C9-D07EBA2D4DBB}"/>
              </a:ext>
            </a:extLst>
          </p:cNvPr>
          <p:cNvSpPr txBox="1"/>
          <p:nvPr/>
        </p:nvSpPr>
        <p:spPr>
          <a:xfrm>
            <a:off x="2943933" y="5842646"/>
            <a:ext cx="651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/>
              <a:t>맛집 </a:t>
            </a:r>
            <a:r>
              <a:rPr lang="en-US" altLang="ko-KR" b="1" dirty="0"/>
              <a:t># </a:t>
            </a:r>
            <a:r>
              <a:rPr lang="ko-KR" altLang="en-US" b="1" dirty="0"/>
              <a:t>맛집 찾기 </a:t>
            </a:r>
            <a:r>
              <a:rPr lang="en-US" altLang="ko-KR" b="1" dirty="0"/>
              <a:t>#</a:t>
            </a:r>
            <a:r>
              <a:rPr lang="ko-KR" altLang="en-US" b="1" dirty="0"/>
              <a:t>가까운역 </a:t>
            </a:r>
            <a:r>
              <a:rPr lang="en-US" altLang="ko-KR" b="1" dirty="0"/>
              <a:t>#</a:t>
            </a:r>
            <a:r>
              <a:rPr lang="ko-KR" altLang="en-US" b="1" dirty="0"/>
              <a:t>지하철 </a:t>
            </a:r>
            <a:r>
              <a:rPr lang="en-US" altLang="ko-KR" b="1" dirty="0"/>
              <a:t>#</a:t>
            </a:r>
            <a:r>
              <a:rPr lang="ko-KR" altLang="en-US" b="1" dirty="0"/>
              <a:t>혼밥 </a:t>
            </a:r>
            <a:r>
              <a:rPr lang="en-US" altLang="ko-KR" b="1" dirty="0"/>
              <a:t>#</a:t>
            </a:r>
            <a:r>
              <a:rPr lang="ko-KR" altLang="en-US" b="1" dirty="0"/>
              <a:t>가격대 </a:t>
            </a:r>
            <a:r>
              <a:rPr lang="en-US" altLang="ko-KR" b="1" dirty="0"/>
              <a:t>#</a:t>
            </a:r>
            <a:r>
              <a:rPr lang="ko-KR" altLang="en-US" b="1" dirty="0"/>
              <a:t>별점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4646C1C-79F8-A841-0BBC-CB0FDBA4AB2C}"/>
              </a:ext>
            </a:extLst>
          </p:cNvPr>
          <p:cNvSpPr/>
          <p:nvPr/>
        </p:nvSpPr>
        <p:spPr>
          <a:xfrm>
            <a:off x="5898524" y="2678806"/>
            <a:ext cx="523741" cy="1468191"/>
          </a:xfrm>
          <a:prstGeom prst="rightArrow">
            <a:avLst/>
          </a:prstGeom>
          <a:solidFill>
            <a:srgbClr val="33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9AF742-6F89-441F-890F-7639116B345D}"/>
              </a:ext>
            </a:extLst>
          </p:cNvPr>
          <p:cNvSpPr/>
          <p:nvPr/>
        </p:nvSpPr>
        <p:spPr>
          <a:xfrm>
            <a:off x="259774" y="641866"/>
            <a:ext cx="180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D1BC76-4E9E-447A-9027-32BE32981B4F}"/>
              </a:ext>
            </a:extLst>
          </p:cNvPr>
          <p:cNvGrpSpPr/>
          <p:nvPr/>
        </p:nvGrpSpPr>
        <p:grpSpPr>
          <a:xfrm>
            <a:off x="1815008" y="548142"/>
            <a:ext cx="291771" cy="239990"/>
            <a:chOff x="7084783" y="2416212"/>
            <a:chExt cx="3745281" cy="3378125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C00ADBF-18EF-40D0-A81B-FC7E4E12DE89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E3DF861-1AF9-4A7C-84FA-9A5B39837B00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417336A-3CC0-49C5-8E66-F8CA1C5B9DA5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6B4678-05E8-4E41-8D7D-7FA874DFB820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BDADC9-1BBE-4645-9B54-B36BDFDA638E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FDFD12-E4A4-4260-B61C-77155D2D13A4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D54C4DA-1784-405D-B176-89C62A581521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E5425C7-5C5D-40F6-8644-4D76585922C5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ED5AF8-9179-4C6F-9E07-CA2E15501D8C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731099E-76CD-48F7-946D-F9561E4E1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EDEA88-0C1F-4F66-9B1C-68FB30174C2F}"/>
              </a:ext>
            </a:extLst>
          </p:cNvPr>
          <p:cNvSpPr/>
          <p:nvPr/>
        </p:nvSpPr>
        <p:spPr>
          <a:xfrm>
            <a:off x="2326372" y="639213"/>
            <a:ext cx="9605854" cy="483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7E44E9-A1E0-C7C3-FAF1-3367F966B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54A3067-0ED0-7810-0E84-2B999233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29" y="3876310"/>
            <a:ext cx="3428182" cy="18059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17B537-17E9-BF5C-1A23-88F421354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28" y="3879061"/>
            <a:ext cx="3565714" cy="18059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2317CB-302A-A332-BDF8-D28A4C6A58EA}"/>
              </a:ext>
            </a:extLst>
          </p:cNvPr>
          <p:cNvSpPr/>
          <p:nvPr/>
        </p:nvSpPr>
        <p:spPr>
          <a:xfrm>
            <a:off x="259774" y="641866"/>
            <a:ext cx="234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B1D78C-395B-8ADE-DA22-F84DC4FDF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29" y="1208155"/>
            <a:ext cx="3428182" cy="18059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2B6C50C-61CE-D378-EFA5-E36D7DAE5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94" y="1208155"/>
            <a:ext cx="3428182" cy="1805955"/>
          </a:xfrm>
          <a:prstGeom prst="rect">
            <a:avLst/>
          </a:prstGeom>
        </p:spPr>
      </p:pic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9E27D606-E374-4E42-3291-EF700B78014A}"/>
              </a:ext>
            </a:extLst>
          </p:cNvPr>
          <p:cNvSpPr/>
          <p:nvPr/>
        </p:nvSpPr>
        <p:spPr>
          <a:xfrm>
            <a:off x="2415431" y="3237424"/>
            <a:ext cx="1755378" cy="415571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사이드 바</a:t>
            </a:r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AA95D7E1-3C33-D562-5544-48E7EA878FC5}"/>
              </a:ext>
            </a:extLst>
          </p:cNvPr>
          <p:cNvSpPr/>
          <p:nvPr/>
        </p:nvSpPr>
        <p:spPr>
          <a:xfrm>
            <a:off x="7528796" y="3221214"/>
            <a:ext cx="1755378" cy="415571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Nav </a:t>
            </a:r>
            <a:r>
              <a:rPr lang="ko-KR" altLang="en-US" sz="1200" dirty="0">
                <a:solidFill>
                  <a:schemeClr val="tx1"/>
                </a:solidFill>
              </a:rPr>
              <a:t>고정 </a:t>
            </a:r>
            <a:r>
              <a:rPr lang="en-US" altLang="ko-KR" sz="1200" dirty="0">
                <a:solidFill>
                  <a:schemeClr val="tx1"/>
                </a:solidFill>
              </a:rPr>
              <a:t>&amp; </a:t>
            </a:r>
            <a:r>
              <a:rPr lang="ko-KR" altLang="en-US" sz="1200" dirty="0">
                <a:solidFill>
                  <a:schemeClr val="tx1"/>
                </a:solidFill>
              </a:rPr>
              <a:t>반응형 웹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047E34E6-920D-48B7-21F5-6DE84E9E2ADF}"/>
              </a:ext>
            </a:extLst>
          </p:cNvPr>
          <p:cNvSpPr/>
          <p:nvPr/>
        </p:nvSpPr>
        <p:spPr>
          <a:xfrm>
            <a:off x="2415431" y="5963082"/>
            <a:ext cx="1755378" cy="415571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간략한 </a:t>
            </a:r>
            <a:r>
              <a:rPr lang="en-US" altLang="ko-KR" sz="1200" dirty="0">
                <a:solidFill>
                  <a:schemeClr val="tx1"/>
                </a:solidFill>
              </a:rPr>
              <a:t>CSS </a:t>
            </a:r>
            <a:r>
              <a:rPr lang="ko-KR" altLang="en-US" sz="1200" dirty="0">
                <a:solidFill>
                  <a:schemeClr val="tx1"/>
                </a:solidFill>
              </a:rPr>
              <a:t>구동</a:t>
            </a:r>
          </a:p>
        </p:txBody>
      </p:sp>
      <p:sp>
        <p:nvSpPr>
          <p:cNvPr id="25" name="모서리가 둥근 직사각형 20">
            <a:extLst>
              <a:ext uri="{FF2B5EF4-FFF2-40B4-BE49-F238E27FC236}">
                <a16:creationId xmlns:a16="http://schemas.microsoft.com/office/drawing/2014/main" id="{A3AFFF81-4DB7-2852-A089-9CEC92283041}"/>
              </a:ext>
            </a:extLst>
          </p:cNvPr>
          <p:cNvSpPr/>
          <p:nvPr/>
        </p:nvSpPr>
        <p:spPr>
          <a:xfrm>
            <a:off x="7528796" y="5963081"/>
            <a:ext cx="1755378" cy="415571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세분화된 </a:t>
            </a:r>
            <a:r>
              <a:rPr lang="en-US" altLang="ko-KR" sz="1200" dirty="0">
                <a:solidFill>
                  <a:schemeClr val="tx1"/>
                </a:solidFill>
              </a:rPr>
              <a:t>Grid </a:t>
            </a:r>
            <a:r>
              <a:rPr lang="ko-KR" altLang="en-US" sz="1200" dirty="0">
                <a:solidFill>
                  <a:schemeClr val="tx1"/>
                </a:solidFill>
              </a:rPr>
              <a:t>구성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FB7EC5-1755-48E0-B1A8-3F5A5D8F7C24}"/>
              </a:ext>
            </a:extLst>
          </p:cNvPr>
          <p:cNvSpPr/>
          <p:nvPr/>
        </p:nvSpPr>
        <p:spPr>
          <a:xfrm>
            <a:off x="2864252" y="644528"/>
            <a:ext cx="9067974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5920F03-17DB-4950-8AF3-E06D79E6A924}"/>
              </a:ext>
            </a:extLst>
          </p:cNvPr>
          <p:cNvGrpSpPr/>
          <p:nvPr/>
        </p:nvGrpSpPr>
        <p:grpSpPr>
          <a:xfrm>
            <a:off x="2352888" y="553458"/>
            <a:ext cx="291771" cy="239990"/>
            <a:chOff x="7084783" y="2416212"/>
            <a:chExt cx="3745281" cy="3378125"/>
          </a:xfrm>
        </p:grpSpPr>
        <p:sp>
          <p:nvSpPr>
            <p:cNvPr id="63" name="직각 삼각형 62">
              <a:extLst>
                <a:ext uri="{FF2B5EF4-FFF2-40B4-BE49-F238E27FC236}">
                  <a16:creationId xmlns:a16="http://schemas.microsoft.com/office/drawing/2014/main" id="{E71B8ACE-5C20-4CD2-8819-18D3A990B6E7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40180A06-3FF9-44EE-903F-446C7E3C1CC4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AF4D8B8-0BE1-457A-BCA2-38D98A177061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4E45043-14BD-4610-9D86-4B42D7D7055D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5B41AF6-52AE-4F9C-9CBB-69FAF864A4F8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ED3D48E-91B8-4CA3-BD8E-523F6F0D52D6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C2CEC03-57EB-42FD-AE9A-443C4AAA3294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B32A1AA-C471-49A4-B187-680FCA32A0A2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E21DC0A-CBCA-4927-8848-A1AFC6B4DB25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E4BD8D1-F2C8-44FE-90BD-B3D18AAE9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E83C98-0838-950E-B549-18D6355B049A}"/>
              </a:ext>
            </a:extLst>
          </p:cNvPr>
          <p:cNvSpPr txBox="1"/>
          <p:nvPr/>
        </p:nvSpPr>
        <p:spPr>
          <a:xfrm>
            <a:off x="259774" y="26629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01. Pre-Concept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C521EA-EA96-AE0B-A66C-9AC3F7414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2317CB-302A-A332-BDF8-D28A4C6A58EA}"/>
              </a:ext>
            </a:extLst>
          </p:cNvPr>
          <p:cNvSpPr/>
          <p:nvPr/>
        </p:nvSpPr>
        <p:spPr>
          <a:xfrm>
            <a:off x="259774" y="641866"/>
            <a:ext cx="288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48511-9909-AAED-BA4D-6CE43BDE2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2" y="1104671"/>
            <a:ext cx="8173792" cy="4139841"/>
          </a:xfrm>
          <a:prstGeom prst="rect">
            <a:avLst/>
          </a:prstGeom>
        </p:spPr>
      </p:pic>
      <p:sp>
        <p:nvSpPr>
          <p:cNvPr id="4" name="모서리가 둥근 직사각형 29">
            <a:extLst>
              <a:ext uri="{FF2B5EF4-FFF2-40B4-BE49-F238E27FC236}">
                <a16:creationId xmlns:a16="http://schemas.microsoft.com/office/drawing/2014/main" id="{280BA0AE-A4B8-343C-C85E-06E53342B4CD}"/>
              </a:ext>
            </a:extLst>
          </p:cNvPr>
          <p:cNvSpPr/>
          <p:nvPr/>
        </p:nvSpPr>
        <p:spPr>
          <a:xfrm>
            <a:off x="1499676" y="5661598"/>
            <a:ext cx="9192647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83126-BA9E-21B3-1AA9-65702A8D036C}"/>
              </a:ext>
            </a:extLst>
          </p:cNvPr>
          <p:cNvSpPr txBox="1"/>
          <p:nvPr/>
        </p:nvSpPr>
        <p:spPr>
          <a:xfrm>
            <a:off x="2068170" y="5842646"/>
            <a:ext cx="840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 Grid </a:t>
            </a:r>
            <a:r>
              <a:rPr lang="ko-KR" altLang="en-US" b="1" dirty="0"/>
              <a:t>고수 필요 </a:t>
            </a:r>
            <a:r>
              <a:rPr lang="en-US" altLang="ko-KR" b="1" dirty="0"/>
              <a:t>#</a:t>
            </a:r>
            <a:r>
              <a:rPr lang="ko-KR" altLang="en-US" b="1" dirty="0"/>
              <a:t>이걸 우리가</a:t>
            </a:r>
            <a:r>
              <a:rPr lang="en-US" altLang="ko-KR" b="1" dirty="0"/>
              <a:t>? #</a:t>
            </a:r>
            <a:r>
              <a:rPr lang="ko-KR" altLang="en-US" b="1" dirty="0"/>
              <a:t>페이지마다 구성 고민</a:t>
            </a:r>
            <a:r>
              <a:rPr lang="en-US" altLang="ko-KR" b="1" dirty="0"/>
              <a:t>?! #</a:t>
            </a:r>
            <a:r>
              <a:rPr lang="ko-KR" altLang="en-US" b="1" dirty="0"/>
              <a:t>최신트렌드 부적합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2887B-6EFB-459A-A7BA-53FDA5D38B12}"/>
              </a:ext>
            </a:extLst>
          </p:cNvPr>
          <p:cNvSpPr/>
          <p:nvPr/>
        </p:nvSpPr>
        <p:spPr>
          <a:xfrm>
            <a:off x="3400790" y="639213"/>
            <a:ext cx="8531436" cy="483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8ABF9B-C6C1-4F95-ABEA-88CB8754A033}"/>
              </a:ext>
            </a:extLst>
          </p:cNvPr>
          <p:cNvGrpSpPr/>
          <p:nvPr/>
        </p:nvGrpSpPr>
        <p:grpSpPr>
          <a:xfrm>
            <a:off x="2889426" y="548142"/>
            <a:ext cx="291771" cy="239990"/>
            <a:chOff x="7084783" y="2416212"/>
            <a:chExt cx="3745281" cy="3378125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8D745BD1-7A60-47EA-8A10-985BB2F06440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F75C8C2-2B6C-4BE1-A82A-C1B16F1E8477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422A928-7A44-4EA9-BE97-AC25BB9BCFFB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C2EE93-9E18-49AC-B376-6A5C21035C77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3F29501-EB24-4E03-8A01-85E4AE84C93F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F56C276-35A9-49E7-BCDF-0F087BA14932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D629FA4-2A98-4F85-B8F8-9D724A316A14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20C360B-1902-4138-9082-B0B9509BEB4F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2D4C462-8DF6-49F2-9D88-772BB8DC9CA2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069527D-4B26-4D3B-9093-3A2162681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21F8EB-ADB2-32AA-1813-DAE8FE0CFB12}"/>
              </a:ext>
            </a:extLst>
          </p:cNvPr>
          <p:cNvSpPr txBox="1"/>
          <p:nvPr/>
        </p:nvSpPr>
        <p:spPr>
          <a:xfrm>
            <a:off x="259774" y="26629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01. Pre-Concept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D1704C-45D8-5424-AC00-8D1F4B4EEFA1}"/>
              </a:ext>
            </a:extLst>
          </p:cNvPr>
          <p:cNvCxnSpPr>
            <a:stCxn id="3" idx="0"/>
            <a:endCxn id="3" idx="2"/>
          </p:cNvCxnSpPr>
          <p:nvPr/>
        </p:nvCxnSpPr>
        <p:spPr>
          <a:xfrm>
            <a:off x="5946788" y="1104671"/>
            <a:ext cx="0" cy="4139841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BA9331-B05C-D91D-6B7F-0F7E5E516297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1859892" y="3174592"/>
            <a:ext cx="8173792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B743F69-5E4A-76A1-054F-5FAA4632B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ADAA3D-9FA0-6B26-B939-2FE189AD83C8}"/>
              </a:ext>
            </a:extLst>
          </p:cNvPr>
          <p:cNvSpPr/>
          <p:nvPr/>
        </p:nvSpPr>
        <p:spPr>
          <a:xfrm>
            <a:off x="259774" y="641866"/>
            <a:ext cx="342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C436DC-4111-0A65-CAAB-B041CDDFB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98" y="1661374"/>
            <a:ext cx="7130603" cy="3966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4FD64C-F347-BCC1-012D-86C2DFA11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cxnSp>
        <p:nvCxnSpPr>
          <p:cNvPr id="10" name="Elbow Connector 29">
            <a:extLst>
              <a:ext uri="{FF2B5EF4-FFF2-40B4-BE49-F238E27FC236}">
                <a16:creationId xmlns:a16="http://schemas.microsoft.com/office/drawing/2014/main" id="{B4F05EE6-3721-2AEC-8C27-616F932C6603}"/>
              </a:ext>
            </a:extLst>
          </p:cNvPr>
          <p:cNvCxnSpPr>
            <a:cxnSpLocks/>
          </p:cNvCxnSpPr>
          <p:nvPr/>
        </p:nvCxnSpPr>
        <p:spPr>
          <a:xfrm flipV="1">
            <a:off x="5269547" y="1229933"/>
            <a:ext cx="1427467" cy="552460"/>
          </a:xfrm>
          <a:prstGeom prst="bentConnector3">
            <a:avLst>
              <a:gd name="adj1" fmla="val -524"/>
            </a:avLst>
          </a:prstGeom>
          <a:ln w="15875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B0C0CFA6-DF80-FCA3-BB4F-FB2F7AED7571}"/>
              </a:ext>
            </a:extLst>
          </p:cNvPr>
          <p:cNvSpPr/>
          <p:nvPr/>
        </p:nvSpPr>
        <p:spPr>
          <a:xfrm>
            <a:off x="6882934" y="935479"/>
            <a:ext cx="1720154" cy="588908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상단 </a:t>
            </a:r>
            <a:r>
              <a:rPr lang="en-US" altLang="ko-KR" sz="1200" dirty="0">
                <a:solidFill>
                  <a:schemeClr val="tx1"/>
                </a:solidFill>
              </a:rPr>
              <a:t>NAV </a:t>
            </a:r>
            <a:r>
              <a:rPr lang="ko-KR" altLang="en-US" sz="1200" dirty="0">
                <a:solidFill>
                  <a:schemeClr val="tx1"/>
                </a:solidFill>
              </a:rPr>
              <a:t>기능 유지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14" name="Elbow Connector 29">
            <a:extLst>
              <a:ext uri="{FF2B5EF4-FFF2-40B4-BE49-F238E27FC236}">
                <a16:creationId xmlns:a16="http://schemas.microsoft.com/office/drawing/2014/main" id="{950D6FEA-4F6A-5FC1-8498-47C7740CCB61}"/>
              </a:ext>
            </a:extLst>
          </p:cNvPr>
          <p:cNvCxnSpPr>
            <a:cxnSpLocks/>
          </p:cNvCxnSpPr>
          <p:nvPr/>
        </p:nvCxnSpPr>
        <p:spPr>
          <a:xfrm rot="10800000">
            <a:off x="1675121" y="1599629"/>
            <a:ext cx="953036" cy="465326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29">
            <a:extLst>
              <a:ext uri="{FF2B5EF4-FFF2-40B4-BE49-F238E27FC236}">
                <a16:creationId xmlns:a16="http://schemas.microsoft.com/office/drawing/2014/main" id="{ACB3FA57-53C3-F6C0-5714-111B95DE4D3F}"/>
              </a:ext>
            </a:extLst>
          </p:cNvPr>
          <p:cNvSpPr/>
          <p:nvPr/>
        </p:nvSpPr>
        <p:spPr>
          <a:xfrm>
            <a:off x="314719" y="1305175"/>
            <a:ext cx="1360401" cy="588908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Symbol </a:t>
            </a:r>
            <a:r>
              <a:rPr lang="ko-KR" altLang="en-US" sz="1200" dirty="0">
                <a:solidFill>
                  <a:schemeClr val="tx1"/>
                </a:solidFill>
              </a:rPr>
              <a:t>추가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29">
            <a:extLst>
              <a:ext uri="{FF2B5EF4-FFF2-40B4-BE49-F238E27FC236}">
                <a16:creationId xmlns:a16="http://schemas.microsoft.com/office/drawing/2014/main" id="{08C9FEC5-EEFD-8D72-43AB-F447AC52B3B0}"/>
              </a:ext>
            </a:extLst>
          </p:cNvPr>
          <p:cNvSpPr/>
          <p:nvPr/>
        </p:nvSpPr>
        <p:spPr>
          <a:xfrm>
            <a:off x="259774" y="2806127"/>
            <a:ext cx="1583384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Sidebar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 -&gt;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Position : Center</a:t>
            </a:r>
          </a:p>
        </p:txBody>
      </p:sp>
      <p:cxnSp>
        <p:nvCxnSpPr>
          <p:cNvPr id="20" name="Elbow Connector 29">
            <a:extLst>
              <a:ext uri="{FF2B5EF4-FFF2-40B4-BE49-F238E27FC236}">
                <a16:creationId xmlns:a16="http://schemas.microsoft.com/office/drawing/2014/main" id="{2C67D086-BF12-073A-2AE8-A0F0BAD86F0A}"/>
              </a:ext>
            </a:extLst>
          </p:cNvPr>
          <p:cNvCxnSpPr>
            <a:cxnSpLocks/>
          </p:cNvCxnSpPr>
          <p:nvPr/>
        </p:nvCxnSpPr>
        <p:spPr>
          <a:xfrm rot="10800000">
            <a:off x="1906074" y="3129566"/>
            <a:ext cx="3000719" cy="575664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9">
            <a:extLst>
              <a:ext uri="{FF2B5EF4-FFF2-40B4-BE49-F238E27FC236}">
                <a16:creationId xmlns:a16="http://schemas.microsoft.com/office/drawing/2014/main" id="{CCF194C2-83DA-F4C4-075F-A2143FEA6962}"/>
              </a:ext>
            </a:extLst>
          </p:cNvPr>
          <p:cNvSpPr/>
          <p:nvPr/>
        </p:nvSpPr>
        <p:spPr>
          <a:xfrm>
            <a:off x="4891796" y="5865450"/>
            <a:ext cx="2408407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기본 포지션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중앙 정렬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1EFD816-3DC7-4C7B-E197-BB5F6F56E736}"/>
              </a:ext>
            </a:extLst>
          </p:cNvPr>
          <p:cNvCxnSpPr>
            <a:cxnSpLocks/>
          </p:cNvCxnSpPr>
          <p:nvPr/>
        </p:nvCxnSpPr>
        <p:spPr>
          <a:xfrm>
            <a:off x="7743011" y="2575775"/>
            <a:ext cx="0" cy="25282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03E238-0ED5-6006-E923-3648017B8A11}"/>
              </a:ext>
            </a:extLst>
          </p:cNvPr>
          <p:cNvCxnSpPr/>
          <p:nvPr/>
        </p:nvCxnSpPr>
        <p:spPr>
          <a:xfrm flipH="1">
            <a:off x="7450048" y="2575775"/>
            <a:ext cx="2929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DA234D9-C03A-C79E-6292-A344D101298D}"/>
              </a:ext>
            </a:extLst>
          </p:cNvPr>
          <p:cNvCxnSpPr/>
          <p:nvPr/>
        </p:nvCxnSpPr>
        <p:spPr>
          <a:xfrm flipH="1">
            <a:off x="7450048" y="5104059"/>
            <a:ext cx="2929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B318851-32D1-CB76-A050-05C5B2E04F4A}"/>
              </a:ext>
            </a:extLst>
          </p:cNvPr>
          <p:cNvCxnSpPr/>
          <p:nvPr/>
        </p:nvCxnSpPr>
        <p:spPr>
          <a:xfrm>
            <a:off x="7743011" y="3705231"/>
            <a:ext cx="2049918" cy="0"/>
          </a:xfrm>
          <a:prstGeom prst="line">
            <a:avLst/>
          </a:prstGeom>
          <a:ln w="158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29">
            <a:extLst>
              <a:ext uri="{FF2B5EF4-FFF2-40B4-BE49-F238E27FC236}">
                <a16:creationId xmlns:a16="http://schemas.microsoft.com/office/drawing/2014/main" id="{8915892E-9D12-D49B-D5C8-1B9C1953FF4F}"/>
              </a:ext>
            </a:extLst>
          </p:cNvPr>
          <p:cNvSpPr/>
          <p:nvPr/>
        </p:nvSpPr>
        <p:spPr>
          <a:xfrm>
            <a:off x="9954264" y="3429000"/>
            <a:ext cx="1720154" cy="588908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부가 설명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311C2F-DCC4-4772-BCD2-E6289780684A}"/>
              </a:ext>
            </a:extLst>
          </p:cNvPr>
          <p:cNvSpPr/>
          <p:nvPr/>
        </p:nvSpPr>
        <p:spPr>
          <a:xfrm>
            <a:off x="3942895" y="642478"/>
            <a:ext cx="7976316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E792A8-9E73-4FE0-A166-E4542DEC28BB}"/>
              </a:ext>
            </a:extLst>
          </p:cNvPr>
          <p:cNvGrpSpPr/>
          <p:nvPr/>
        </p:nvGrpSpPr>
        <p:grpSpPr>
          <a:xfrm>
            <a:off x="3431531" y="551408"/>
            <a:ext cx="291771" cy="239990"/>
            <a:chOff x="7084783" y="2416212"/>
            <a:chExt cx="3745281" cy="3378125"/>
          </a:xfrm>
        </p:grpSpPr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7E117A88-7987-414E-B9CC-1E623BC9FCE5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2F209A5-005D-43DF-A8C3-53302F8D5739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DE29455-F1AB-4383-AA3F-B0918065EF97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CCAAF94-8A71-4C9C-AD94-EF44BD447C1F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7CB676-D711-4D64-B45F-2ECEBF5B461E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D7EBEEE-46A4-4EB1-B2BE-073D1E2671ED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A74981-82EF-4B06-8374-F596B4AB2CEB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7AFEC21-F928-432A-944C-933DC574D0D2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D26876D-5478-490E-9B97-B2356BA31FF0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C812F86-3277-43C7-95D2-95BCF60FB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91EA54-6BE9-F72F-9416-BBD154A19837}"/>
              </a:ext>
            </a:extLst>
          </p:cNvPr>
          <p:cNvSpPr txBox="1"/>
          <p:nvPr/>
        </p:nvSpPr>
        <p:spPr>
          <a:xfrm>
            <a:off x="259774" y="26629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02. Change-Position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98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4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F9C90E-F1E8-B123-A501-329A1B1FF2CE}"/>
              </a:ext>
            </a:extLst>
          </p:cNvPr>
          <p:cNvSpPr/>
          <p:nvPr/>
        </p:nvSpPr>
        <p:spPr>
          <a:xfrm>
            <a:off x="259774" y="641866"/>
            <a:ext cx="396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CC3A4C-83C5-E8F4-741A-FC89ADE0A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AE776C-ADC3-C838-021E-349D3D510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39" y="1010263"/>
            <a:ext cx="7215321" cy="35479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9B4A3F-AE48-FC0E-0A1A-ADE0F77DA4C1}"/>
              </a:ext>
            </a:extLst>
          </p:cNvPr>
          <p:cNvSpPr/>
          <p:nvPr/>
        </p:nvSpPr>
        <p:spPr>
          <a:xfrm>
            <a:off x="2488338" y="1000472"/>
            <a:ext cx="3607661" cy="44782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579C79-8B78-FD70-B717-123B7FB52E0A}"/>
              </a:ext>
            </a:extLst>
          </p:cNvPr>
          <p:cNvSpPr/>
          <p:nvPr/>
        </p:nvSpPr>
        <p:spPr>
          <a:xfrm>
            <a:off x="6095999" y="1000472"/>
            <a:ext cx="3607661" cy="44782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A48ABA63-7F08-21A2-0830-B4455A604A2F}"/>
              </a:ext>
            </a:extLst>
          </p:cNvPr>
          <p:cNvSpPr/>
          <p:nvPr/>
        </p:nvSpPr>
        <p:spPr>
          <a:xfrm>
            <a:off x="3500478" y="4654597"/>
            <a:ext cx="1583384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 frame</a:t>
            </a:r>
          </a:p>
        </p:txBody>
      </p:sp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701A570A-0DA9-04AF-4356-13C2F123AF59}"/>
              </a:ext>
            </a:extLst>
          </p:cNvPr>
          <p:cNvSpPr/>
          <p:nvPr/>
        </p:nvSpPr>
        <p:spPr>
          <a:xfrm>
            <a:off x="7108138" y="4654597"/>
            <a:ext cx="1583384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 frame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184B4A-6733-66A6-1B32-DBA216E97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4" y="5932137"/>
            <a:ext cx="4257675" cy="2667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CB246E-7EA0-8A4A-8170-367977B85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28" y="5739154"/>
            <a:ext cx="2981325" cy="6762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2BFCBB-BD79-4376-B0A2-D8F0805B3EF6}"/>
              </a:ext>
            </a:extLst>
          </p:cNvPr>
          <p:cNvSpPr/>
          <p:nvPr/>
        </p:nvSpPr>
        <p:spPr>
          <a:xfrm>
            <a:off x="4485007" y="642479"/>
            <a:ext cx="7441878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AB5ACB-ECC4-4EFA-8E53-C0916101BBDC}"/>
              </a:ext>
            </a:extLst>
          </p:cNvPr>
          <p:cNvGrpSpPr/>
          <p:nvPr/>
        </p:nvGrpSpPr>
        <p:grpSpPr>
          <a:xfrm>
            <a:off x="3973643" y="551408"/>
            <a:ext cx="291771" cy="239990"/>
            <a:chOff x="7084783" y="2416212"/>
            <a:chExt cx="3745281" cy="3378125"/>
          </a:xfrm>
        </p:grpSpPr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4E6EC40D-1D06-4C75-B838-DF972813C893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844A38B-A479-4B6F-9B00-433430477C55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40CF2C2-9F5B-459C-A624-17CD1C66751A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610E42-A877-4506-ABAE-BDDE2DEEF2CA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BD1080-E06D-43A0-9F1C-2C226EAAD271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0DC755E-4060-46F0-8C7F-1F577804945E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8A7631-ADC4-4909-AE65-FCED536A3208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FF80396-7A64-4729-8C37-BEA6851BC065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8C0C3C-C0D5-434A-9DAB-616B819F24B0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4B0E2AA-61F1-4E73-84E5-3A9201272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6481FE5-30A4-3E3A-D2E2-CF5D4748FDD7}"/>
              </a:ext>
            </a:extLst>
          </p:cNvPr>
          <p:cNvSpPr txBox="1"/>
          <p:nvPr/>
        </p:nvSpPr>
        <p:spPr>
          <a:xfrm>
            <a:off x="259774" y="26629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02. Change-Position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0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B1E84C-E8E8-D79D-C17E-643FA5ED8019}"/>
              </a:ext>
            </a:extLst>
          </p:cNvPr>
          <p:cNvSpPr/>
          <p:nvPr/>
        </p:nvSpPr>
        <p:spPr>
          <a:xfrm>
            <a:off x="259774" y="641866"/>
            <a:ext cx="4500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0476AD-58A7-1887-86C6-70CDA031A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96" y="80031"/>
            <a:ext cx="1569330" cy="5290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FBA164-5C81-9DD5-35BA-A8411CCA9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37" y="1060396"/>
            <a:ext cx="8399879" cy="4737208"/>
          </a:xfrm>
          <a:prstGeom prst="rect">
            <a:avLst/>
          </a:prstGeom>
        </p:spPr>
      </p:pic>
      <p:sp>
        <p:nvSpPr>
          <p:cNvPr id="23" name="모서리가 둥근 직사각형 29">
            <a:extLst>
              <a:ext uri="{FF2B5EF4-FFF2-40B4-BE49-F238E27FC236}">
                <a16:creationId xmlns:a16="http://schemas.microsoft.com/office/drawing/2014/main" id="{DEFF433F-86B1-53B7-8FD3-977D75776F15}"/>
              </a:ext>
            </a:extLst>
          </p:cNvPr>
          <p:cNvSpPr/>
          <p:nvPr/>
        </p:nvSpPr>
        <p:spPr>
          <a:xfrm>
            <a:off x="4311963" y="6034028"/>
            <a:ext cx="3568074" cy="693056"/>
          </a:xfrm>
          <a:prstGeom prst="roundRect">
            <a:avLst/>
          </a:prstGeom>
          <a:solidFill>
            <a:schemeClr val="bg2">
              <a:alpha val="34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Architecture : </a:t>
            </a:r>
            <a:r>
              <a:rPr lang="ko-KR" altLang="en-US" sz="1200" b="1" dirty="0">
                <a:solidFill>
                  <a:schemeClr val="tx1"/>
                </a:solidFill>
              </a:rPr>
              <a:t>메뉴 클릭시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새 </a:t>
            </a:r>
            <a:r>
              <a:rPr lang="en-US" altLang="ko-KR" sz="1200" b="1" dirty="0">
                <a:solidFill>
                  <a:schemeClr val="tx1"/>
                </a:solidFill>
              </a:rPr>
              <a:t>HTML</a:t>
            </a:r>
            <a:r>
              <a:rPr lang="ko-KR" altLang="en-US" sz="1200" b="1" dirty="0">
                <a:solidFill>
                  <a:schemeClr val="tx1"/>
                </a:solidFill>
              </a:rPr>
              <a:t>로 연결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9FB0B-2B24-DF21-03FB-680ECFE1CE98}"/>
              </a:ext>
            </a:extLst>
          </p:cNvPr>
          <p:cNvSpPr/>
          <p:nvPr/>
        </p:nvSpPr>
        <p:spPr>
          <a:xfrm>
            <a:off x="1710037" y="1070186"/>
            <a:ext cx="8399879" cy="47274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688161-58CF-4C55-A744-9D9274085F94}"/>
              </a:ext>
            </a:extLst>
          </p:cNvPr>
          <p:cNvSpPr/>
          <p:nvPr/>
        </p:nvSpPr>
        <p:spPr>
          <a:xfrm>
            <a:off x="5020582" y="642478"/>
            <a:ext cx="6903969" cy="46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15FC6B-9E77-45F8-BBD4-E7946BBCC702}"/>
              </a:ext>
            </a:extLst>
          </p:cNvPr>
          <p:cNvGrpSpPr/>
          <p:nvPr/>
        </p:nvGrpSpPr>
        <p:grpSpPr>
          <a:xfrm>
            <a:off x="4509219" y="551408"/>
            <a:ext cx="291771" cy="239990"/>
            <a:chOff x="7084783" y="2416212"/>
            <a:chExt cx="3745281" cy="3378125"/>
          </a:xfrm>
        </p:grpSpPr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40723DBB-BCCE-4449-B429-3624A0F23FE2}"/>
                </a:ext>
              </a:extLst>
            </p:cNvPr>
            <p:cNvSpPr/>
            <p:nvPr/>
          </p:nvSpPr>
          <p:spPr>
            <a:xfrm>
              <a:off x="10266719" y="4534245"/>
              <a:ext cx="464844" cy="60149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A97263F-89B9-4DDF-A20B-414443B68611}"/>
                </a:ext>
              </a:extLst>
            </p:cNvPr>
            <p:cNvSpPr/>
            <p:nvPr/>
          </p:nvSpPr>
          <p:spPr>
            <a:xfrm>
              <a:off x="9503919" y="4789008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A3B2EAF-FA22-42A7-932F-05CF9AD035B8}"/>
                </a:ext>
              </a:extLst>
            </p:cNvPr>
            <p:cNvSpPr/>
            <p:nvPr/>
          </p:nvSpPr>
          <p:spPr>
            <a:xfrm>
              <a:off x="7452523" y="4778584"/>
              <a:ext cx="893515" cy="893515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9AA633-A89D-4BC1-A1A0-5B73FF1E0DAA}"/>
                </a:ext>
              </a:extLst>
            </p:cNvPr>
            <p:cNvSpPr/>
            <p:nvPr/>
          </p:nvSpPr>
          <p:spPr>
            <a:xfrm>
              <a:off x="9376990" y="3099881"/>
              <a:ext cx="584859" cy="600245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9A41FB8-F21E-42D4-A165-8632878CAFCC}"/>
                </a:ext>
              </a:extLst>
            </p:cNvPr>
            <p:cNvSpPr/>
            <p:nvPr/>
          </p:nvSpPr>
          <p:spPr>
            <a:xfrm>
              <a:off x="9278509" y="2765233"/>
              <a:ext cx="837041" cy="334648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A41F6BF-0E7A-4F70-9ACE-DD1E8EF24198}"/>
                </a:ext>
              </a:extLst>
            </p:cNvPr>
            <p:cNvSpPr/>
            <p:nvPr/>
          </p:nvSpPr>
          <p:spPr>
            <a:xfrm>
              <a:off x="8698975" y="3702029"/>
              <a:ext cx="1567744" cy="923934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7864B79-FEDE-4D1A-9979-FCFC4E2FE68D}"/>
                </a:ext>
              </a:extLst>
            </p:cNvPr>
            <p:cNvSpPr/>
            <p:nvPr/>
          </p:nvSpPr>
          <p:spPr>
            <a:xfrm>
              <a:off x="7440365" y="2971800"/>
              <a:ext cx="1160710" cy="165416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160035-17B4-47FA-88A8-CD69BE993866}"/>
                </a:ext>
              </a:extLst>
            </p:cNvPr>
            <p:cNvSpPr/>
            <p:nvPr/>
          </p:nvSpPr>
          <p:spPr>
            <a:xfrm>
              <a:off x="7242881" y="4625963"/>
              <a:ext cx="3206044" cy="4984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8E7CFE9-1804-47A4-A442-AE4184C569A6}"/>
                </a:ext>
              </a:extLst>
            </p:cNvPr>
            <p:cNvSpPr/>
            <p:nvPr/>
          </p:nvSpPr>
          <p:spPr>
            <a:xfrm>
              <a:off x="7242881" y="2558667"/>
              <a:ext cx="1567744" cy="413133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4B3A44-4617-4C91-B85F-7D8050509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23" b="94472" l="4817" r="95872">
                          <a14:foregroundMark x1="29587" y1="83668" x2="29587" y2="83668"/>
                          <a14:foregroundMark x1="70642" y1="81407" x2="70642" y2="81407"/>
                          <a14:foregroundMark x1="77294" y1="50754" x2="77294" y2="50754"/>
                          <a14:foregroundMark x1="71560" y1="50754" x2="71560" y2="50754"/>
                          <a14:foregroundMark x1="64908" y1="50000" x2="64908" y2="50000"/>
                          <a14:foregroundMark x1="33945" y1="43970" x2="33945" y2="43970"/>
                        </a14:backgroundRemoval>
                      </a14:imgEffect>
                    </a14:imgLayer>
                  </a14:imgProps>
                </a:ext>
              </a:extLst>
            </a:blip>
            <a:srcRect l="5916" t="5370" r="3899" b="5520"/>
            <a:stretch/>
          </p:blipFill>
          <p:spPr>
            <a:xfrm>
              <a:off x="7084783" y="2416212"/>
              <a:ext cx="3745281" cy="33781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7492FE-C23C-B5D7-EE39-2A087A0068F8}"/>
              </a:ext>
            </a:extLst>
          </p:cNvPr>
          <p:cNvSpPr txBox="1"/>
          <p:nvPr/>
        </p:nvSpPr>
        <p:spPr>
          <a:xfrm>
            <a:off x="259774" y="266299"/>
            <a:ext cx="190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휴먼엑스포" panose="02030504000101010101" pitchFamily="18" charset="-127"/>
                <a:cs typeface="Times New Roman" panose="02020603050405020304" pitchFamily="18" charset="0"/>
              </a:rPr>
              <a:t>03. Total Structure</a:t>
            </a:r>
            <a:endParaRPr lang="ko-KR" altLang="en-US" dirty="0">
              <a:latin typeface="Times New Roman" panose="02020603050405020304" pitchFamily="18" charset="0"/>
              <a:ea typeface="휴먼엑스포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63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1231</Words>
  <Application>Microsoft Office PowerPoint</Application>
  <PresentationFormat>와이드스크린</PresentationFormat>
  <Paragraphs>205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HY견고딕</vt:lpstr>
      <vt:lpstr>Noto Sans CJK KR Black</vt:lpstr>
      <vt:lpstr>맑은 고딕</vt:lpstr>
      <vt:lpstr>휴먼둥근헤드라인</vt:lpstr>
      <vt:lpstr>휴먼모음T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student02</dc:creator>
  <cp:lastModifiedBy>student02</cp:lastModifiedBy>
  <cp:revision>29</cp:revision>
  <dcterms:created xsi:type="dcterms:W3CDTF">2023-12-04T02:48:44Z</dcterms:created>
  <dcterms:modified xsi:type="dcterms:W3CDTF">2023-12-07T02:25:08Z</dcterms:modified>
</cp:coreProperties>
</file>